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326" r:id="rId4"/>
    <p:sldId id="327" r:id="rId5"/>
    <p:sldId id="258" r:id="rId6"/>
    <p:sldId id="328" r:id="rId7"/>
    <p:sldId id="259" r:id="rId8"/>
    <p:sldId id="309" r:id="rId9"/>
    <p:sldId id="311" r:id="rId10"/>
    <p:sldId id="260" r:id="rId11"/>
    <p:sldId id="261" r:id="rId12"/>
    <p:sldId id="262" r:id="rId13"/>
    <p:sldId id="267" r:id="rId14"/>
    <p:sldId id="268" r:id="rId15"/>
    <p:sldId id="269" r:id="rId16"/>
    <p:sldId id="263" r:id="rId17"/>
    <p:sldId id="264" r:id="rId18"/>
    <p:sldId id="265" r:id="rId19"/>
    <p:sldId id="280" r:id="rId20"/>
    <p:sldId id="310" r:id="rId21"/>
    <p:sldId id="266" r:id="rId22"/>
    <p:sldId id="270" r:id="rId23"/>
    <p:sldId id="271" r:id="rId24"/>
    <p:sldId id="329" r:id="rId25"/>
    <p:sldId id="330" r:id="rId26"/>
    <p:sldId id="331" r:id="rId27"/>
    <p:sldId id="332" r:id="rId28"/>
    <p:sldId id="312" r:id="rId29"/>
    <p:sldId id="321" r:id="rId30"/>
    <p:sldId id="322" r:id="rId31"/>
    <p:sldId id="323" r:id="rId32"/>
    <p:sldId id="324" r:id="rId33"/>
    <p:sldId id="290" r:id="rId34"/>
    <p:sldId id="325" r:id="rId35"/>
    <p:sldId id="272" r:id="rId36"/>
    <p:sldId id="273" r:id="rId37"/>
    <p:sldId id="274" r:id="rId38"/>
    <p:sldId id="275" r:id="rId39"/>
    <p:sldId id="276" r:id="rId40"/>
    <p:sldId id="277" r:id="rId41"/>
    <p:sldId id="278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159"/>
    <p:restoredTop sz="94636"/>
  </p:normalViewPr>
  <p:slideViewPr>
    <p:cSldViewPr snapToGrid="0" snapToObjects="1">
      <p:cViewPr varScale="1">
        <p:scale>
          <a:sx n="92" d="100"/>
          <a:sy n="92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7077FE-C527-4825-A853-2EEDC6AD170A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540479B-9CC7-4E78-BAED-7B33831F9AD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Advantages</a:t>
          </a:r>
          <a:endParaRPr lang="en-US"/>
        </a:p>
      </dgm:t>
    </dgm:pt>
    <dgm:pt modelId="{D0AB552E-CF9D-4C0E-8DE1-AB1ECC9CCB8A}" type="parTrans" cxnId="{7FDF97DF-D9E3-4BC6-8E30-6B114A86A59D}">
      <dgm:prSet/>
      <dgm:spPr/>
      <dgm:t>
        <a:bodyPr/>
        <a:lstStyle/>
        <a:p>
          <a:endParaRPr lang="en-US"/>
        </a:p>
      </dgm:t>
    </dgm:pt>
    <dgm:pt modelId="{4E7B13ED-40DB-4A4E-9288-9265900E75EC}" type="sibTrans" cxnId="{7FDF97DF-D9E3-4BC6-8E30-6B114A86A59D}">
      <dgm:prSet/>
      <dgm:spPr/>
      <dgm:t>
        <a:bodyPr/>
        <a:lstStyle/>
        <a:p>
          <a:endParaRPr lang="en-US"/>
        </a:p>
      </dgm:t>
    </dgm:pt>
    <dgm:pt modelId="{AE421C45-783C-4A19-8188-C6F07C7D362C}">
      <dgm:prSet/>
      <dgm:spPr/>
      <dgm:t>
        <a:bodyPr/>
        <a:lstStyle/>
        <a:p>
          <a:pPr>
            <a:lnSpc>
              <a:spcPct val="100000"/>
            </a:lnSpc>
          </a:pPr>
          <a:r>
            <a:rPr lang="en-ID"/>
            <a:t>Structural independence is promoted using independent tables </a:t>
          </a:r>
          <a:endParaRPr lang="en-US"/>
        </a:p>
      </dgm:t>
    </dgm:pt>
    <dgm:pt modelId="{8531511F-B301-40B7-9AD4-552B45430B86}" type="parTrans" cxnId="{F77D1123-A826-4EF6-8553-BF78B8EA8FC8}">
      <dgm:prSet/>
      <dgm:spPr/>
      <dgm:t>
        <a:bodyPr/>
        <a:lstStyle/>
        <a:p>
          <a:endParaRPr lang="en-US"/>
        </a:p>
      </dgm:t>
    </dgm:pt>
    <dgm:pt modelId="{35A8BF1E-EDC3-4044-920D-2AED5007F318}" type="sibTrans" cxnId="{F77D1123-A826-4EF6-8553-BF78B8EA8FC8}">
      <dgm:prSet/>
      <dgm:spPr/>
      <dgm:t>
        <a:bodyPr/>
        <a:lstStyle/>
        <a:p>
          <a:endParaRPr lang="en-US"/>
        </a:p>
      </dgm:t>
    </dgm:pt>
    <dgm:pt modelId="{8969BDDF-E4CC-479E-BF7F-3C211498FA18}">
      <dgm:prSet/>
      <dgm:spPr/>
      <dgm:t>
        <a:bodyPr/>
        <a:lstStyle/>
        <a:p>
          <a:pPr>
            <a:lnSpc>
              <a:spcPct val="100000"/>
            </a:lnSpc>
          </a:pPr>
          <a:r>
            <a:rPr lang="en-ID"/>
            <a:t>Tabular view improves conceptual simplicity </a:t>
          </a:r>
          <a:endParaRPr lang="en-US"/>
        </a:p>
      </dgm:t>
    </dgm:pt>
    <dgm:pt modelId="{6866A3F6-1E65-4ADE-B293-4C848319A195}" type="parTrans" cxnId="{264114F1-11CA-4AE2-A9D6-2D517804C447}">
      <dgm:prSet/>
      <dgm:spPr/>
      <dgm:t>
        <a:bodyPr/>
        <a:lstStyle/>
        <a:p>
          <a:endParaRPr lang="en-US"/>
        </a:p>
      </dgm:t>
    </dgm:pt>
    <dgm:pt modelId="{265F464F-481E-434B-BF76-863708979353}" type="sibTrans" cxnId="{264114F1-11CA-4AE2-A9D6-2D517804C447}">
      <dgm:prSet/>
      <dgm:spPr/>
      <dgm:t>
        <a:bodyPr/>
        <a:lstStyle/>
        <a:p>
          <a:endParaRPr lang="en-US"/>
        </a:p>
      </dgm:t>
    </dgm:pt>
    <dgm:pt modelId="{5A285692-1E2A-44D8-B8CC-DFD691FB80CF}">
      <dgm:prSet/>
      <dgm:spPr/>
      <dgm:t>
        <a:bodyPr/>
        <a:lstStyle/>
        <a:p>
          <a:pPr>
            <a:lnSpc>
              <a:spcPct val="100000"/>
            </a:lnSpc>
          </a:pPr>
          <a:r>
            <a:rPr lang="en-ID"/>
            <a:t>Ad hoc query capability is based on SQL </a:t>
          </a:r>
          <a:endParaRPr lang="en-US"/>
        </a:p>
      </dgm:t>
    </dgm:pt>
    <dgm:pt modelId="{83FEE859-EED2-4C4F-91F6-52A45C3CB8C6}" type="parTrans" cxnId="{BDC3336C-F102-43E6-8A33-1281B75DF275}">
      <dgm:prSet/>
      <dgm:spPr/>
      <dgm:t>
        <a:bodyPr/>
        <a:lstStyle/>
        <a:p>
          <a:endParaRPr lang="en-US"/>
        </a:p>
      </dgm:t>
    </dgm:pt>
    <dgm:pt modelId="{EFF5885D-DF6E-40B5-BC2D-AEAF59023937}" type="sibTrans" cxnId="{BDC3336C-F102-43E6-8A33-1281B75DF275}">
      <dgm:prSet/>
      <dgm:spPr/>
      <dgm:t>
        <a:bodyPr/>
        <a:lstStyle/>
        <a:p>
          <a:endParaRPr lang="en-US"/>
        </a:p>
      </dgm:t>
    </dgm:pt>
    <dgm:pt modelId="{86829508-F30A-4FC5-BF4C-FA3F0AF1BECD}">
      <dgm:prSet/>
      <dgm:spPr/>
      <dgm:t>
        <a:bodyPr/>
        <a:lstStyle/>
        <a:p>
          <a:pPr>
            <a:lnSpc>
              <a:spcPct val="100000"/>
            </a:lnSpc>
          </a:pPr>
          <a:r>
            <a:rPr lang="en-ID"/>
            <a:t>Isolates the end user from physical-level details </a:t>
          </a:r>
          <a:endParaRPr lang="en-US"/>
        </a:p>
      </dgm:t>
    </dgm:pt>
    <dgm:pt modelId="{321809DA-82C3-4258-9E19-437BE9AF62B4}" type="parTrans" cxnId="{CB77494B-3552-4AA1-8504-7D2239F42B51}">
      <dgm:prSet/>
      <dgm:spPr/>
      <dgm:t>
        <a:bodyPr/>
        <a:lstStyle/>
        <a:p>
          <a:endParaRPr lang="en-US"/>
        </a:p>
      </dgm:t>
    </dgm:pt>
    <dgm:pt modelId="{6CFCC64C-CAE1-4B88-BE34-19CD6C5AFE5D}" type="sibTrans" cxnId="{CB77494B-3552-4AA1-8504-7D2239F42B51}">
      <dgm:prSet/>
      <dgm:spPr/>
      <dgm:t>
        <a:bodyPr/>
        <a:lstStyle/>
        <a:p>
          <a:endParaRPr lang="en-US"/>
        </a:p>
      </dgm:t>
    </dgm:pt>
    <dgm:pt modelId="{BD0CCA90-3B7B-44B0-80F2-90064E52E6A5}">
      <dgm:prSet/>
      <dgm:spPr/>
      <dgm:t>
        <a:bodyPr/>
        <a:lstStyle/>
        <a:p>
          <a:pPr>
            <a:lnSpc>
              <a:spcPct val="100000"/>
            </a:lnSpc>
          </a:pPr>
          <a:r>
            <a:rPr lang="en-ID"/>
            <a:t>Improves implementation and management simplicity </a:t>
          </a:r>
          <a:endParaRPr lang="en-US"/>
        </a:p>
      </dgm:t>
    </dgm:pt>
    <dgm:pt modelId="{DDA9FDC5-FCF6-4533-AA9E-F12778C75342}" type="parTrans" cxnId="{1948851F-1A77-4285-8AB4-33C6D1F898E6}">
      <dgm:prSet/>
      <dgm:spPr/>
      <dgm:t>
        <a:bodyPr/>
        <a:lstStyle/>
        <a:p>
          <a:endParaRPr lang="en-US"/>
        </a:p>
      </dgm:t>
    </dgm:pt>
    <dgm:pt modelId="{43B20078-C01A-4BE9-BA97-8F0E5B59DC51}" type="sibTrans" cxnId="{1948851F-1A77-4285-8AB4-33C6D1F898E6}">
      <dgm:prSet/>
      <dgm:spPr/>
      <dgm:t>
        <a:bodyPr/>
        <a:lstStyle/>
        <a:p>
          <a:endParaRPr lang="en-US"/>
        </a:p>
      </dgm:t>
    </dgm:pt>
    <dgm:pt modelId="{EC94FC8D-5563-4125-8B4F-528C66EF0CD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ID" b="1"/>
            <a:t>Disadvantages </a:t>
          </a:r>
          <a:endParaRPr lang="en-US"/>
        </a:p>
      </dgm:t>
    </dgm:pt>
    <dgm:pt modelId="{CC685DC0-5CD4-406B-BF91-393DFE5AB3B8}" type="parTrans" cxnId="{7BF50E0D-2FAE-417B-83D4-B1B788AE1412}">
      <dgm:prSet/>
      <dgm:spPr/>
      <dgm:t>
        <a:bodyPr/>
        <a:lstStyle/>
        <a:p>
          <a:endParaRPr lang="en-US"/>
        </a:p>
      </dgm:t>
    </dgm:pt>
    <dgm:pt modelId="{1E6AEAD9-9CC8-4C51-8C5D-F5858FD4EBC5}" type="sibTrans" cxnId="{7BF50E0D-2FAE-417B-83D4-B1B788AE1412}">
      <dgm:prSet/>
      <dgm:spPr/>
      <dgm:t>
        <a:bodyPr/>
        <a:lstStyle/>
        <a:p>
          <a:endParaRPr lang="en-US"/>
        </a:p>
      </dgm:t>
    </dgm:pt>
    <dgm:pt modelId="{1001FED3-EB7B-49FF-BEF7-15E77F58B17D}">
      <dgm:prSet/>
      <dgm:spPr/>
      <dgm:t>
        <a:bodyPr/>
        <a:lstStyle/>
        <a:p>
          <a:pPr>
            <a:lnSpc>
              <a:spcPct val="100000"/>
            </a:lnSpc>
          </a:pPr>
          <a:r>
            <a:rPr lang="en-ID"/>
            <a:t>Requires substantial hardware and system software overhead </a:t>
          </a:r>
          <a:endParaRPr lang="en-US"/>
        </a:p>
      </dgm:t>
    </dgm:pt>
    <dgm:pt modelId="{06E91419-34E8-4307-8FF2-03052C084791}" type="parTrans" cxnId="{E90D0C9A-1E32-4974-BE43-CC77A077E335}">
      <dgm:prSet/>
      <dgm:spPr/>
      <dgm:t>
        <a:bodyPr/>
        <a:lstStyle/>
        <a:p>
          <a:endParaRPr lang="en-US"/>
        </a:p>
      </dgm:t>
    </dgm:pt>
    <dgm:pt modelId="{B2B22CE5-1C62-4C92-A1B5-230845FCC6D3}" type="sibTrans" cxnId="{E90D0C9A-1E32-4974-BE43-CC77A077E335}">
      <dgm:prSet/>
      <dgm:spPr/>
      <dgm:t>
        <a:bodyPr/>
        <a:lstStyle/>
        <a:p>
          <a:endParaRPr lang="en-US"/>
        </a:p>
      </dgm:t>
    </dgm:pt>
    <dgm:pt modelId="{987AA53D-C43E-4445-83DF-20623521F0E8}">
      <dgm:prSet/>
      <dgm:spPr/>
      <dgm:t>
        <a:bodyPr/>
        <a:lstStyle/>
        <a:p>
          <a:pPr>
            <a:lnSpc>
              <a:spcPct val="100000"/>
            </a:lnSpc>
          </a:pPr>
          <a:r>
            <a:rPr lang="en-ID"/>
            <a:t>Conceptual simplicity gives untrained people the tools to use a good system poorly </a:t>
          </a:r>
          <a:endParaRPr lang="en-US"/>
        </a:p>
      </dgm:t>
    </dgm:pt>
    <dgm:pt modelId="{690FE15F-D361-4998-BF8D-24017F4A5750}" type="parTrans" cxnId="{F25C944F-DF19-4F62-B28E-75586F1F0E12}">
      <dgm:prSet/>
      <dgm:spPr/>
      <dgm:t>
        <a:bodyPr/>
        <a:lstStyle/>
        <a:p>
          <a:endParaRPr lang="en-US"/>
        </a:p>
      </dgm:t>
    </dgm:pt>
    <dgm:pt modelId="{287F0039-6D35-461B-A4B4-1E92D2117D42}" type="sibTrans" cxnId="{F25C944F-DF19-4F62-B28E-75586F1F0E12}">
      <dgm:prSet/>
      <dgm:spPr/>
      <dgm:t>
        <a:bodyPr/>
        <a:lstStyle/>
        <a:p>
          <a:endParaRPr lang="en-US"/>
        </a:p>
      </dgm:t>
    </dgm:pt>
    <dgm:pt modelId="{1E17AE76-18E2-4A79-98C4-087C6C863C4A}">
      <dgm:prSet/>
      <dgm:spPr/>
      <dgm:t>
        <a:bodyPr/>
        <a:lstStyle/>
        <a:p>
          <a:pPr>
            <a:lnSpc>
              <a:spcPct val="100000"/>
            </a:lnSpc>
          </a:pPr>
          <a:r>
            <a:rPr lang="en-ID"/>
            <a:t>May promote information problems </a:t>
          </a:r>
          <a:endParaRPr lang="en-US"/>
        </a:p>
      </dgm:t>
    </dgm:pt>
    <dgm:pt modelId="{51D09E3D-66E3-4B87-9492-F7880E38750D}" type="parTrans" cxnId="{1DF70021-5A54-4530-A62F-29C6F0ED0BA0}">
      <dgm:prSet/>
      <dgm:spPr/>
      <dgm:t>
        <a:bodyPr/>
        <a:lstStyle/>
        <a:p>
          <a:endParaRPr lang="en-US"/>
        </a:p>
      </dgm:t>
    </dgm:pt>
    <dgm:pt modelId="{0FC3A849-C399-4376-A0E5-7CA28734FA57}" type="sibTrans" cxnId="{1DF70021-5A54-4530-A62F-29C6F0ED0BA0}">
      <dgm:prSet/>
      <dgm:spPr/>
      <dgm:t>
        <a:bodyPr/>
        <a:lstStyle/>
        <a:p>
          <a:endParaRPr lang="en-US"/>
        </a:p>
      </dgm:t>
    </dgm:pt>
    <dgm:pt modelId="{B221896C-2A8B-4922-A0FD-E9D7F55B61FD}" type="pres">
      <dgm:prSet presAssocID="{3F7077FE-C527-4825-A853-2EEDC6AD170A}" presName="root" presStyleCnt="0">
        <dgm:presLayoutVars>
          <dgm:dir/>
          <dgm:resizeHandles val="exact"/>
        </dgm:presLayoutVars>
      </dgm:prSet>
      <dgm:spPr/>
    </dgm:pt>
    <dgm:pt modelId="{2C1BB85F-7F56-4B19-A106-5858CAB1AB5D}" type="pres">
      <dgm:prSet presAssocID="{0540479B-9CC7-4E78-BAED-7B33831F9ADE}" presName="compNode" presStyleCnt="0"/>
      <dgm:spPr/>
    </dgm:pt>
    <dgm:pt modelId="{C36650F2-6137-4CB7-B95F-736ACC50E8AD}" type="pres">
      <dgm:prSet presAssocID="{0540479B-9CC7-4E78-BAED-7B33831F9AD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136DE00-73EB-48AF-8FBF-6C11A2EA2022}" type="pres">
      <dgm:prSet presAssocID="{0540479B-9CC7-4E78-BAED-7B33831F9ADE}" presName="iconSpace" presStyleCnt="0"/>
      <dgm:spPr/>
    </dgm:pt>
    <dgm:pt modelId="{4CC87F92-95EE-4FFA-AC8D-632334792FF7}" type="pres">
      <dgm:prSet presAssocID="{0540479B-9CC7-4E78-BAED-7B33831F9ADE}" presName="parTx" presStyleLbl="revTx" presStyleIdx="0" presStyleCnt="4">
        <dgm:presLayoutVars>
          <dgm:chMax val="0"/>
          <dgm:chPref val="0"/>
        </dgm:presLayoutVars>
      </dgm:prSet>
      <dgm:spPr/>
    </dgm:pt>
    <dgm:pt modelId="{6DAE9038-A33E-477C-A9CB-C36FFBF51E51}" type="pres">
      <dgm:prSet presAssocID="{0540479B-9CC7-4E78-BAED-7B33831F9ADE}" presName="txSpace" presStyleCnt="0"/>
      <dgm:spPr/>
    </dgm:pt>
    <dgm:pt modelId="{03A9CCE7-9BA1-4545-B7F7-04D3FA8F8B15}" type="pres">
      <dgm:prSet presAssocID="{0540479B-9CC7-4E78-BAED-7B33831F9ADE}" presName="desTx" presStyleLbl="revTx" presStyleIdx="1" presStyleCnt="4">
        <dgm:presLayoutVars/>
      </dgm:prSet>
      <dgm:spPr/>
    </dgm:pt>
    <dgm:pt modelId="{6B79C59B-9AF0-4B16-940D-A58A8BACA731}" type="pres">
      <dgm:prSet presAssocID="{4E7B13ED-40DB-4A4E-9288-9265900E75EC}" presName="sibTrans" presStyleCnt="0"/>
      <dgm:spPr/>
    </dgm:pt>
    <dgm:pt modelId="{A1C64730-0C6A-4584-BE19-348CA9BC443D}" type="pres">
      <dgm:prSet presAssocID="{EC94FC8D-5563-4125-8B4F-528C66EF0CDD}" presName="compNode" presStyleCnt="0"/>
      <dgm:spPr/>
    </dgm:pt>
    <dgm:pt modelId="{8EA0DFBB-41D7-4322-A71F-7BE9A1F1C6C3}" type="pres">
      <dgm:prSet presAssocID="{EC94FC8D-5563-4125-8B4F-528C66EF0CD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1550341E-EEEC-497A-945C-0365717F1161}" type="pres">
      <dgm:prSet presAssocID="{EC94FC8D-5563-4125-8B4F-528C66EF0CDD}" presName="iconSpace" presStyleCnt="0"/>
      <dgm:spPr/>
    </dgm:pt>
    <dgm:pt modelId="{49036410-F273-4C16-B3CA-78578D3E520D}" type="pres">
      <dgm:prSet presAssocID="{EC94FC8D-5563-4125-8B4F-528C66EF0CDD}" presName="parTx" presStyleLbl="revTx" presStyleIdx="2" presStyleCnt="4">
        <dgm:presLayoutVars>
          <dgm:chMax val="0"/>
          <dgm:chPref val="0"/>
        </dgm:presLayoutVars>
      </dgm:prSet>
      <dgm:spPr/>
    </dgm:pt>
    <dgm:pt modelId="{DD742287-9B4C-4FF6-A653-C8E814537914}" type="pres">
      <dgm:prSet presAssocID="{EC94FC8D-5563-4125-8B4F-528C66EF0CDD}" presName="txSpace" presStyleCnt="0"/>
      <dgm:spPr/>
    </dgm:pt>
    <dgm:pt modelId="{EF1B9A1E-1348-45B7-83CD-8E6FDA0287CA}" type="pres">
      <dgm:prSet presAssocID="{EC94FC8D-5563-4125-8B4F-528C66EF0CDD}" presName="desTx" presStyleLbl="revTx" presStyleIdx="3" presStyleCnt="4">
        <dgm:presLayoutVars/>
      </dgm:prSet>
      <dgm:spPr/>
    </dgm:pt>
  </dgm:ptLst>
  <dgm:cxnLst>
    <dgm:cxn modelId="{69A20004-DF1C-5445-871A-E2042BE58400}" type="presOf" srcId="{BD0CCA90-3B7B-44B0-80F2-90064E52E6A5}" destId="{03A9CCE7-9BA1-4545-B7F7-04D3FA8F8B15}" srcOrd="0" destOrd="4" presId="urn:microsoft.com/office/officeart/2018/2/layout/IconLabelDescriptionList"/>
    <dgm:cxn modelId="{7BF50E0D-2FAE-417B-83D4-B1B788AE1412}" srcId="{3F7077FE-C527-4825-A853-2EEDC6AD170A}" destId="{EC94FC8D-5563-4125-8B4F-528C66EF0CDD}" srcOrd="1" destOrd="0" parTransId="{CC685DC0-5CD4-406B-BF91-393DFE5AB3B8}" sibTransId="{1E6AEAD9-9CC8-4C51-8C5D-F5858FD4EBC5}"/>
    <dgm:cxn modelId="{1948851F-1A77-4285-8AB4-33C6D1F898E6}" srcId="{0540479B-9CC7-4E78-BAED-7B33831F9ADE}" destId="{BD0CCA90-3B7B-44B0-80F2-90064E52E6A5}" srcOrd="4" destOrd="0" parTransId="{DDA9FDC5-FCF6-4533-AA9E-F12778C75342}" sibTransId="{43B20078-C01A-4BE9-BA97-8F0E5B59DC51}"/>
    <dgm:cxn modelId="{1DF70021-5A54-4530-A62F-29C6F0ED0BA0}" srcId="{EC94FC8D-5563-4125-8B4F-528C66EF0CDD}" destId="{1E17AE76-18E2-4A79-98C4-087C6C863C4A}" srcOrd="2" destOrd="0" parTransId="{51D09E3D-66E3-4B87-9492-F7880E38750D}" sibTransId="{0FC3A849-C399-4376-A0E5-7CA28734FA57}"/>
    <dgm:cxn modelId="{F77D1123-A826-4EF6-8553-BF78B8EA8FC8}" srcId="{0540479B-9CC7-4E78-BAED-7B33831F9ADE}" destId="{AE421C45-783C-4A19-8188-C6F07C7D362C}" srcOrd="0" destOrd="0" parTransId="{8531511F-B301-40B7-9AD4-552B45430B86}" sibTransId="{35A8BF1E-EDC3-4044-920D-2AED5007F318}"/>
    <dgm:cxn modelId="{BADAAB38-36CC-B047-A5C6-09CAD6089B8F}" type="presOf" srcId="{0540479B-9CC7-4E78-BAED-7B33831F9ADE}" destId="{4CC87F92-95EE-4FFA-AC8D-632334792FF7}" srcOrd="0" destOrd="0" presId="urn:microsoft.com/office/officeart/2018/2/layout/IconLabelDescriptionList"/>
    <dgm:cxn modelId="{CB77494B-3552-4AA1-8504-7D2239F42B51}" srcId="{0540479B-9CC7-4E78-BAED-7B33831F9ADE}" destId="{86829508-F30A-4FC5-BF4C-FA3F0AF1BECD}" srcOrd="3" destOrd="0" parTransId="{321809DA-82C3-4258-9E19-437BE9AF62B4}" sibTransId="{6CFCC64C-CAE1-4B88-BE34-19CD6C5AFE5D}"/>
    <dgm:cxn modelId="{F25C944F-DF19-4F62-B28E-75586F1F0E12}" srcId="{EC94FC8D-5563-4125-8B4F-528C66EF0CDD}" destId="{987AA53D-C43E-4445-83DF-20623521F0E8}" srcOrd="1" destOrd="0" parTransId="{690FE15F-D361-4998-BF8D-24017F4A5750}" sibTransId="{287F0039-6D35-461B-A4B4-1E92D2117D42}"/>
    <dgm:cxn modelId="{6AD8C958-867E-7F43-B941-7EA623A7A770}" type="presOf" srcId="{3F7077FE-C527-4825-A853-2EEDC6AD170A}" destId="{B221896C-2A8B-4922-A0FD-E9D7F55B61FD}" srcOrd="0" destOrd="0" presId="urn:microsoft.com/office/officeart/2018/2/layout/IconLabelDescriptionList"/>
    <dgm:cxn modelId="{BDC3336C-F102-43E6-8A33-1281B75DF275}" srcId="{0540479B-9CC7-4E78-BAED-7B33831F9ADE}" destId="{5A285692-1E2A-44D8-B8CC-DFD691FB80CF}" srcOrd="2" destOrd="0" parTransId="{83FEE859-EED2-4C4F-91F6-52A45C3CB8C6}" sibTransId="{EFF5885D-DF6E-40B5-BC2D-AEAF59023937}"/>
    <dgm:cxn modelId="{E90D0C9A-1E32-4974-BE43-CC77A077E335}" srcId="{EC94FC8D-5563-4125-8B4F-528C66EF0CDD}" destId="{1001FED3-EB7B-49FF-BEF7-15E77F58B17D}" srcOrd="0" destOrd="0" parTransId="{06E91419-34E8-4307-8FF2-03052C084791}" sibTransId="{B2B22CE5-1C62-4C92-A1B5-230845FCC6D3}"/>
    <dgm:cxn modelId="{082CB3B1-DCEA-2E49-981B-0142F2C18DA9}" type="presOf" srcId="{1001FED3-EB7B-49FF-BEF7-15E77F58B17D}" destId="{EF1B9A1E-1348-45B7-83CD-8E6FDA0287CA}" srcOrd="0" destOrd="0" presId="urn:microsoft.com/office/officeart/2018/2/layout/IconLabelDescriptionList"/>
    <dgm:cxn modelId="{804D04B4-6702-0B46-A44A-F314233AC2E8}" type="presOf" srcId="{86829508-F30A-4FC5-BF4C-FA3F0AF1BECD}" destId="{03A9CCE7-9BA1-4545-B7F7-04D3FA8F8B15}" srcOrd="0" destOrd="3" presId="urn:microsoft.com/office/officeart/2018/2/layout/IconLabelDescriptionList"/>
    <dgm:cxn modelId="{D30D22C3-3E1C-634A-90CB-D4B178A04892}" type="presOf" srcId="{EC94FC8D-5563-4125-8B4F-528C66EF0CDD}" destId="{49036410-F273-4C16-B3CA-78578D3E520D}" srcOrd="0" destOrd="0" presId="urn:microsoft.com/office/officeart/2018/2/layout/IconLabelDescriptionList"/>
    <dgm:cxn modelId="{3E0190C4-5501-E54D-8E21-ED29FAFDF809}" type="presOf" srcId="{5A285692-1E2A-44D8-B8CC-DFD691FB80CF}" destId="{03A9CCE7-9BA1-4545-B7F7-04D3FA8F8B15}" srcOrd="0" destOrd="2" presId="urn:microsoft.com/office/officeart/2018/2/layout/IconLabelDescriptionList"/>
    <dgm:cxn modelId="{9E592DC5-F2F7-8C44-91F4-015896C07273}" type="presOf" srcId="{AE421C45-783C-4A19-8188-C6F07C7D362C}" destId="{03A9CCE7-9BA1-4545-B7F7-04D3FA8F8B15}" srcOrd="0" destOrd="0" presId="urn:microsoft.com/office/officeart/2018/2/layout/IconLabelDescriptionList"/>
    <dgm:cxn modelId="{CF64A7D2-FF6C-484F-B39F-558E1005C2A6}" type="presOf" srcId="{987AA53D-C43E-4445-83DF-20623521F0E8}" destId="{EF1B9A1E-1348-45B7-83CD-8E6FDA0287CA}" srcOrd="0" destOrd="1" presId="urn:microsoft.com/office/officeart/2018/2/layout/IconLabelDescriptionList"/>
    <dgm:cxn modelId="{9DD71ADA-9BEC-964C-927C-F04451D83A33}" type="presOf" srcId="{8969BDDF-E4CC-479E-BF7F-3C211498FA18}" destId="{03A9CCE7-9BA1-4545-B7F7-04D3FA8F8B15}" srcOrd="0" destOrd="1" presId="urn:microsoft.com/office/officeart/2018/2/layout/IconLabelDescriptionList"/>
    <dgm:cxn modelId="{7FDF97DF-D9E3-4BC6-8E30-6B114A86A59D}" srcId="{3F7077FE-C527-4825-A853-2EEDC6AD170A}" destId="{0540479B-9CC7-4E78-BAED-7B33831F9ADE}" srcOrd="0" destOrd="0" parTransId="{D0AB552E-CF9D-4C0E-8DE1-AB1ECC9CCB8A}" sibTransId="{4E7B13ED-40DB-4A4E-9288-9265900E75EC}"/>
    <dgm:cxn modelId="{264114F1-11CA-4AE2-A9D6-2D517804C447}" srcId="{0540479B-9CC7-4E78-BAED-7B33831F9ADE}" destId="{8969BDDF-E4CC-479E-BF7F-3C211498FA18}" srcOrd="1" destOrd="0" parTransId="{6866A3F6-1E65-4ADE-B293-4C848319A195}" sibTransId="{265F464F-481E-434B-BF76-863708979353}"/>
    <dgm:cxn modelId="{22951CF2-FA1C-B84C-98E5-C7A303560584}" type="presOf" srcId="{1E17AE76-18E2-4A79-98C4-087C6C863C4A}" destId="{EF1B9A1E-1348-45B7-83CD-8E6FDA0287CA}" srcOrd="0" destOrd="2" presId="urn:microsoft.com/office/officeart/2018/2/layout/IconLabelDescriptionList"/>
    <dgm:cxn modelId="{2FF9684D-BAEB-6646-9E85-8B175129DBF7}" type="presParOf" srcId="{B221896C-2A8B-4922-A0FD-E9D7F55B61FD}" destId="{2C1BB85F-7F56-4B19-A106-5858CAB1AB5D}" srcOrd="0" destOrd="0" presId="urn:microsoft.com/office/officeart/2018/2/layout/IconLabelDescriptionList"/>
    <dgm:cxn modelId="{6C8F579E-99B5-7240-97FD-F7319FEA5F54}" type="presParOf" srcId="{2C1BB85F-7F56-4B19-A106-5858CAB1AB5D}" destId="{C36650F2-6137-4CB7-B95F-736ACC50E8AD}" srcOrd="0" destOrd="0" presId="urn:microsoft.com/office/officeart/2018/2/layout/IconLabelDescriptionList"/>
    <dgm:cxn modelId="{6E945AD7-19DA-564F-9BA8-15DF1829FA89}" type="presParOf" srcId="{2C1BB85F-7F56-4B19-A106-5858CAB1AB5D}" destId="{3136DE00-73EB-48AF-8FBF-6C11A2EA2022}" srcOrd="1" destOrd="0" presId="urn:microsoft.com/office/officeart/2018/2/layout/IconLabelDescriptionList"/>
    <dgm:cxn modelId="{8C54C6DF-7CA6-6747-BF7F-8D27484D2CC5}" type="presParOf" srcId="{2C1BB85F-7F56-4B19-A106-5858CAB1AB5D}" destId="{4CC87F92-95EE-4FFA-AC8D-632334792FF7}" srcOrd="2" destOrd="0" presId="urn:microsoft.com/office/officeart/2018/2/layout/IconLabelDescriptionList"/>
    <dgm:cxn modelId="{BA98796B-C183-0141-9A18-EA7F4CB2061B}" type="presParOf" srcId="{2C1BB85F-7F56-4B19-A106-5858CAB1AB5D}" destId="{6DAE9038-A33E-477C-A9CB-C36FFBF51E51}" srcOrd="3" destOrd="0" presId="urn:microsoft.com/office/officeart/2018/2/layout/IconLabelDescriptionList"/>
    <dgm:cxn modelId="{E52D51C2-B0E8-C743-886D-B63149AE7E56}" type="presParOf" srcId="{2C1BB85F-7F56-4B19-A106-5858CAB1AB5D}" destId="{03A9CCE7-9BA1-4545-B7F7-04D3FA8F8B15}" srcOrd="4" destOrd="0" presId="urn:microsoft.com/office/officeart/2018/2/layout/IconLabelDescriptionList"/>
    <dgm:cxn modelId="{78E1F5FB-3AE8-C340-96CD-F8DD9DB8839D}" type="presParOf" srcId="{B221896C-2A8B-4922-A0FD-E9D7F55B61FD}" destId="{6B79C59B-9AF0-4B16-940D-A58A8BACA731}" srcOrd="1" destOrd="0" presId="urn:microsoft.com/office/officeart/2018/2/layout/IconLabelDescriptionList"/>
    <dgm:cxn modelId="{8A3AF586-1EAC-EC48-BF73-8B8746C940FA}" type="presParOf" srcId="{B221896C-2A8B-4922-A0FD-E9D7F55B61FD}" destId="{A1C64730-0C6A-4584-BE19-348CA9BC443D}" srcOrd="2" destOrd="0" presId="urn:microsoft.com/office/officeart/2018/2/layout/IconLabelDescriptionList"/>
    <dgm:cxn modelId="{5079AC0A-F8ED-374C-9C5C-0315FEC0C6A5}" type="presParOf" srcId="{A1C64730-0C6A-4584-BE19-348CA9BC443D}" destId="{8EA0DFBB-41D7-4322-A71F-7BE9A1F1C6C3}" srcOrd="0" destOrd="0" presId="urn:microsoft.com/office/officeart/2018/2/layout/IconLabelDescriptionList"/>
    <dgm:cxn modelId="{80584898-9E1D-8D4F-851D-7533E723653E}" type="presParOf" srcId="{A1C64730-0C6A-4584-BE19-348CA9BC443D}" destId="{1550341E-EEEC-497A-945C-0365717F1161}" srcOrd="1" destOrd="0" presId="urn:microsoft.com/office/officeart/2018/2/layout/IconLabelDescriptionList"/>
    <dgm:cxn modelId="{F4488FE3-9501-6A4C-8B6B-E94AD149EAB6}" type="presParOf" srcId="{A1C64730-0C6A-4584-BE19-348CA9BC443D}" destId="{49036410-F273-4C16-B3CA-78578D3E520D}" srcOrd="2" destOrd="0" presId="urn:microsoft.com/office/officeart/2018/2/layout/IconLabelDescriptionList"/>
    <dgm:cxn modelId="{8C96AE84-B3BA-6E4C-9C96-45B9BC175520}" type="presParOf" srcId="{A1C64730-0C6A-4584-BE19-348CA9BC443D}" destId="{DD742287-9B4C-4FF6-A653-C8E814537914}" srcOrd="3" destOrd="0" presId="urn:microsoft.com/office/officeart/2018/2/layout/IconLabelDescriptionList"/>
    <dgm:cxn modelId="{D28E3119-0486-2441-848C-71FF9BA48A82}" type="presParOf" srcId="{A1C64730-0C6A-4584-BE19-348CA9BC443D}" destId="{EF1B9A1E-1348-45B7-83CD-8E6FDA0287CA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73B2B1-BB80-4655-B6D8-E7696C822F4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BD02E011-2C1B-4062-9240-42C20816E629}">
      <dgm:prSet/>
      <dgm:spPr/>
      <dgm:t>
        <a:bodyPr/>
        <a:lstStyle/>
        <a:p>
          <a:r>
            <a:rPr lang="en-ID" b="1"/>
            <a:t>Flags</a:t>
          </a:r>
          <a:r>
            <a:rPr lang="en-ID"/>
            <a:t>: Special codes used to indicate the absence of some value </a:t>
          </a:r>
          <a:endParaRPr lang="en-US"/>
        </a:p>
      </dgm:t>
    </dgm:pt>
    <dgm:pt modelId="{CA35154B-7E5B-4BE1-9B4A-51DA496AAF49}" type="parTrans" cxnId="{1900FF76-02D9-4789-9197-39D39640FF64}">
      <dgm:prSet/>
      <dgm:spPr/>
      <dgm:t>
        <a:bodyPr/>
        <a:lstStyle/>
        <a:p>
          <a:endParaRPr lang="en-US"/>
        </a:p>
      </dgm:t>
    </dgm:pt>
    <dgm:pt modelId="{6BCDF903-3ACE-4EC6-84AF-8CEED6A590EC}" type="sibTrans" cxnId="{1900FF76-02D9-4789-9197-39D39640FF64}">
      <dgm:prSet/>
      <dgm:spPr/>
      <dgm:t>
        <a:bodyPr/>
        <a:lstStyle/>
        <a:p>
          <a:endParaRPr lang="en-US"/>
        </a:p>
      </dgm:t>
    </dgm:pt>
    <dgm:pt modelId="{6F00066A-E168-48FD-9C45-468EEA831BB7}">
      <dgm:prSet/>
      <dgm:spPr/>
      <dgm:t>
        <a:bodyPr/>
        <a:lstStyle/>
        <a:p>
          <a:r>
            <a:rPr lang="en-ID"/>
            <a:t>NOT NULL constraint - Placed on a column to ensure that every row in the table has a value for that column </a:t>
          </a:r>
          <a:endParaRPr lang="en-US"/>
        </a:p>
      </dgm:t>
    </dgm:pt>
    <dgm:pt modelId="{1A17103D-1A1E-42DF-A9BA-4B4A88A5A51D}" type="parTrans" cxnId="{6FE99CD3-E892-4CE9-BEB9-33B085D531AE}">
      <dgm:prSet/>
      <dgm:spPr/>
      <dgm:t>
        <a:bodyPr/>
        <a:lstStyle/>
        <a:p>
          <a:endParaRPr lang="en-US"/>
        </a:p>
      </dgm:t>
    </dgm:pt>
    <dgm:pt modelId="{88DEF893-3E09-4CF5-A8E6-4C910CE304C2}" type="sibTrans" cxnId="{6FE99CD3-E892-4CE9-BEB9-33B085D531AE}">
      <dgm:prSet/>
      <dgm:spPr/>
      <dgm:t>
        <a:bodyPr/>
        <a:lstStyle/>
        <a:p>
          <a:endParaRPr lang="en-US"/>
        </a:p>
      </dgm:t>
    </dgm:pt>
    <dgm:pt modelId="{A3A6F872-9674-4A9A-944F-B02815483A91}">
      <dgm:prSet/>
      <dgm:spPr/>
      <dgm:t>
        <a:bodyPr/>
        <a:lstStyle/>
        <a:p>
          <a:r>
            <a:rPr lang="en-ID"/>
            <a:t>UNIQUE constraint - Restriction placed on a column to ensure that no duplicate values exist for that column</a:t>
          </a:r>
          <a:endParaRPr lang="en-US"/>
        </a:p>
      </dgm:t>
    </dgm:pt>
    <dgm:pt modelId="{9BAFC4DA-E978-4A48-880C-16CCBDE477DE}" type="parTrans" cxnId="{BB80C88E-4B42-49F5-BF29-63C59805BE78}">
      <dgm:prSet/>
      <dgm:spPr/>
      <dgm:t>
        <a:bodyPr/>
        <a:lstStyle/>
        <a:p>
          <a:endParaRPr lang="en-US"/>
        </a:p>
      </dgm:t>
    </dgm:pt>
    <dgm:pt modelId="{0A086781-A84F-4D4A-96ED-FDBA2740395E}" type="sibTrans" cxnId="{BB80C88E-4B42-49F5-BF29-63C59805BE78}">
      <dgm:prSet/>
      <dgm:spPr/>
      <dgm:t>
        <a:bodyPr/>
        <a:lstStyle/>
        <a:p>
          <a:endParaRPr lang="en-US"/>
        </a:p>
      </dgm:t>
    </dgm:pt>
    <dgm:pt modelId="{C263CDB6-FDAC-5C4A-A3B7-A8628B67AD7B}" type="pres">
      <dgm:prSet presAssocID="{5A73B2B1-BB80-4655-B6D8-E7696C822F47}" presName="linear" presStyleCnt="0">
        <dgm:presLayoutVars>
          <dgm:animLvl val="lvl"/>
          <dgm:resizeHandles val="exact"/>
        </dgm:presLayoutVars>
      </dgm:prSet>
      <dgm:spPr/>
    </dgm:pt>
    <dgm:pt modelId="{F03AD77F-A3E3-B24F-9808-0E23EE22E27B}" type="pres">
      <dgm:prSet presAssocID="{BD02E011-2C1B-4062-9240-42C20816E62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23F102D-E8C8-6349-A534-64187D853165}" type="pres">
      <dgm:prSet presAssocID="{6BCDF903-3ACE-4EC6-84AF-8CEED6A590EC}" presName="spacer" presStyleCnt="0"/>
      <dgm:spPr/>
    </dgm:pt>
    <dgm:pt modelId="{D173A573-85CE-DE44-AE6A-247BCDCA7BFE}" type="pres">
      <dgm:prSet presAssocID="{6F00066A-E168-48FD-9C45-468EEA831BB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4B37B84-0A33-FD4D-8D67-632924909523}" type="pres">
      <dgm:prSet presAssocID="{88DEF893-3E09-4CF5-A8E6-4C910CE304C2}" presName="spacer" presStyleCnt="0"/>
      <dgm:spPr/>
    </dgm:pt>
    <dgm:pt modelId="{81438BC6-D19B-AF4F-BA20-59AC9D49E781}" type="pres">
      <dgm:prSet presAssocID="{A3A6F872-9674-4A9A-944F-B02815483A9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D16AF5B-7361-EC48-AC29-03F266DD6FAF}" type="presOf" srcId="{5A73B2B1-BB80-4655-B6D8-E7696C822F47}" destId="{C263CDB6-FDAC-5C4A-A3B7-A8628B67AD7B}" srcOrd="0" destOrd="0" presId="urn:microsoft.com/office/officeart/2005/8/layout/vList2"/>
    <dgm:cxn modelId="{1900FF76-02D9-4789-9197-39D39640FF64}" srcId="{5A73B2B1-BB80-4655-B6D8-E7696C822F47}" destId="{BD02E011-2C1B-4062-9240-42C20816E629}" srcOrd="0" destOrd="0" parTransId="{CA35154B-7E5B-4BE1-9B4A-51DA496AAF49}" sibTransId="{6BCDF903-3ACE-4EC6-84AF-8CEED6A590EC}"/>
    <dgm:cxn modelId="{BB80C88E-4B42-49F5-BF29-63C59805BE78}" srcId="{5A73B2B1-BB80-4655-B6D8-E7696C822F47}" destId="{A3A6F872-9674-4A9A-944F-B02815483A91}" srcOrd="2" destOrd="0" parTransId="{9BAFC4DA-E978-4A48-880C-16CCBDE477DE}" sibTransId="{0A086781-A84F-4D4A-96ED-FDBA2740395E}"/>
    <dgm:cxn modelId="{1FBE32B7-D546-6D46-B2B9-8065A53574A1}" type="presOf" srcId="{A3A6F872-9674-4A9A-944F-B02815483A91}" destId="{81438BC6-D19B-AF4F-BA20-59AC9D49E781}" srcOrd="0" destOrd="0" presId="urn:microsoft.com/office/officeart/2005/8/layout/vList2"/>
    <dgm:cxn modelId="{0C4F5FC6-FE68-3D4E-89B5-1BB96CFAB42D}" type="presOf" srcId="{6F00066A-E168-48FD-9C45-468EEA831BB7}" destId="{D173A573-85CE-DE44-AE6A-247BCDCA7BFE}" srcOrd="0" destOrd="0" presId="urn:microsoft.com/office/officeart/2005/8/layout/vList2"/>
    <dgm:cxn modelId="{4E5D54CE-76B0-3241-81AC-0AD03A7C1759}" type="presOf" srcId="{BD02E011-2C1B-4062-9240-42C20816E629}" destId="{F03AD77F-A3E3-B24F-9808-0E23EE22E27B}" srcOrd="0" destOrd="0" presId="urn:microsoft.com/office/officeart/2005/8/layout/vList2"/>
    <dgm:cxn modelId="{6FE99CD3-E892-4CE9-BEB9-33B085D531AE}" srcId="{5A73B2B1-BB80-4655-B6D8-E7696C822F47}" destId="{6F00066A-E168-48FD-9C45-468EEA831BB7}" srcOrd="1" destOrd="0" parTransId="{1A17103D-1A1E-42DF-A9BA-4B4A88A5A51D}" sibTransId="{88DEF893-3E09-4CF5-A8E6-4C910CE304C2}"/>
    <dgm:cxn modelId="{F3CAACAB-8530-BC47-9EDA-98CD092F9861}" type="presParOf" srcId="{C263CDB6-FDAC-5C4A-A3B7-A8628B67AD7B}" destId="{F03AD77F-A3E3-B24F-9808-0E23EE22E27B}" srcOrd="0" destOrd="0" presId="urn:microsoft.com/office/officeart/2005/8/layout/vList2"/>
    <dgm:cxn modelId="{23EC1878-DC44-D24D-8EE4-150C3692B8AD}" type="presParOf" srcId="{C263CDB6-FDAC-5C4A-A3B7-A8628B67AD7B}" destId="{323F102D-E8C8-6349-A534-64187D853165}" srcOrd="1" destOrd="0" presId="urn:microsoft.com/office/officeart/2005/8/layout/vList2"/>
    <dgm:cxn modelId="{F66E814D-BA53-844A-AE7B-16EFC894995C}" type="presParOf" srcId="{C263CDB6-FDAC-5C4A-A3B7-A8628B67AD7B}" destId="{D173A573-85CE-DE44-AE6A-247BCDCA7BFE}" srcOrd="2" destOrd="0" presId="urn:microsoft.com/office/officeart/2005/8/layout/vList2"/>
    <dgm:cxn modelId="{42B563BE-06F1-A341-89BB-63B8BA8BD9C6}" type="presParOf" srcId="{C263CDB6-FDAC-5C4A-A3B7-A8628B67AD7B}" destId="{34B37B84-0A33-FD4D-8D67-632924909523}" srcOrd="3" destOrd="0" presId="urn:microsoft.com/office/officeart/2005/8/layout/vList2"/>
    <dgm:cxn modelId="{F3197135-8EF1-874F-BE1F-184A1CBB9805}" type="presParOf" srcId="{C263CDB6-FDAC-5C4A-A3B7-A8628B67AD7B}" destId="{81438BC6-D19B-AF4F-BA20-59AC9D49E78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6650F2-6137-4CB7-B95F-736ACC50E8AD}">
      <dsp:nvSpPr>
        <dsp:cNvPr id="0" name=""/>
        <dsp:cNvSpPr/>
      </dsp:nvSpPr>
      <dsp:spPr>
        <a:xfrm>
          <a:off x="1010331" y="0"/>
          <a:ext cx="1510523" cy="14131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87F92-95EE-4FFA-AC8D-632334792FF7}">
      <dsp:nvSpPr>
        <dsp:cNvPr id="0" name=""/>
        <dsp:cNvSpPr/>
      </dsp:nvSpPr>
      <dsp:spPr>
        <a:xfrm>
          <a:off x="1010331" y="1588174"/>
          <a:ext cx="4315781" cy="60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kern="1200"/>
            <a:t>Advantages</a:t>
          </a:r>
          <a:endParaRPr lang="en-US" sz="3600" kern="1200"/>
        </a:p>
      </dsp:txBody>
      <dsp:txXfrm>
        <a:off x="1010331" y="1588174"/>
        <a:ext cx="4315781" cy="605627"/>
      </dsp:txXfrm>
    </dsp:sp>
    <dsp:sp modelId="{03A9CCE7-9BA1-4545-B7F7-04D3FA8F8B15}">
      <dsp:nvSpPr>
        <dsp:cNvPr id="0" name=""/>
        <dsp:cNvSpPr/>
      </dsp:nvSpPr>
      <dsp:spPr>
        <a:xfrm>
          <a:off x="1010331" y="2275217"/>
          <a:ext cx="4315781" cy="207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700" kern="1200"/>
            <a:t>Structural independence is promoted using independent tables </a:t>
          </a:r>
          <a:endParaRPr lang="en-US" sz="1700" kern="120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700" kern="1200"/>
            <a:t>Tabular view improves conceptual simplicity </a:t>
          </a:r>
          <a:endParaRPr lang="en-US" sz="1700" kern="120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700" kern="1200"/>
            <a:t>Ad hoc query capability is based on SQL </a:t>
          </a:r>
          <a:endParaRPr lang="en-US" sz="1700" kern="120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700" kern="1200"/>
            <a:t>Isolates the end user from physical-level details </a:t>
          </a:r>
          <a:endParaRPr lang="en-US" sz="1700" kern="120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700" kern="1200"/>
            <a:t>Improves implementation and management simplicity </a:t>
          </a:r>
          <a:endParaRPr lang="en-US" sz="1700" kern="1200"/>
        </a:p>
      </dsp:txBody>
      <dsp:txXfrm>
        <a:off x="1010331" y="2275217"/>
        <a:ext cx="4315781" cy="2076120"/>
      </dsp:txXfrm>
    </dsp:sp>
    <dsp:sp modelId="{8EA0DFBB-41D7-4322-A71F-7BE9A1F1C6C3}">
      <dsp:nvSpPr>
        <dsp:cNvPr id="0" name=""/>
        <dsp:cNvSpPr/>
      </dsp:nvSpPr>
      <dsp:spPr>
        <a:xfrm>
          <a:off x="6081374" y="0"/>
          <a:ext cx="1510523" cy="14131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036410-F273-4C16-B3CA-78578D3E520D}">
      <dsp:nvSpPr>
        <dsp:cNvPr id="0" name=""/>
        <dsp:cNvSpPr/>
      </dsp:nvSpPr>
      <dsp:spPr>
        <a:xfrm>
          <a:off x="6081374" y="1588174"/>
          <a:ext cx="4315781" cy="60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ID" sz="3600" b="1" kern="1200"/>
            <a:t>Disadvantages </a:t>
          </a:r>
          <a:endParaRPr lang="en-US" sz="3600" kern="1200"/>
        </a:p>
      </dsp:txBody>
      <dsp:txXfrm>
        <a:off x="6081374" y="1588174"/>
        <a:ext cx="4315781" cy="605627"/>
      </dsp:txXfrm>
    </dsp:sp>
    <dsp:sp modelId="{EF1B9A1E-1348-45B7-83CD-8E6FDA0287CA}">
      <dsp:nvSpPr>
        <dsp:cNvPr id="0" name=""/>
        <dsp:cNvSpPr/>
      </dsp:nvSpPr>
      <dsp:spPr>
        <a:xfrm>
          <a:off x="6081374" y="2275217"/>
          <a:ext cx="4315781" cy="207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700" kern="1200"/>
            <a:t>Requires substantial hardware and system software overhead </a:t>
          </a:r>
          <a:endParaRPr lang="en-US" sz="1700" kern="120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700" kern="1200"/>
            <a:t>Conceptual simplicity gives untrained people the tools to use a good system poorly </a:t>
          </a:r>
          <a:endParaRPr lang="en-US" sz="1700" kern="120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700" kern="1200"/>
            <a:t>May promote information problems </a:t>
          </a:r>
          <a:endParaRPr lang="en-US" sz="1700" kern="1200"/>
        </a:p>
      </dsp:txBody>
      <dsp:txXfrm>
        <a:off x="6081374" y="2275217"/>
        <a:ext cx="4315781" cy="207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AD77F-A3E3-B24F-9808-0E23EE22E27B}">
      <dsp:nvSpPr>
        <dsp:cNvPr id="0" name=""/>
        <dsp:cNvSpPr/>
      </dsp:nvSpPr>
      <dsp:spPr>
        <a:xfrm>
          <a:off x="0" y="4709"/>
          <a:ext cx="6177516" cy="156633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800" b="1" kern="1200"/>
            <a:t>Flags</a:t>
          </a:r>
          <a:r>
            <a:rPr lang="en-ID" sz="2800" kern="1200"/>
            <a:t>: Special codes used to indicate the absence of some value </a:t>
          </a:r>
          <a:endParaRPr lang="en-US" sz="2800" kern="1200"/>
        </a:p>
      </dsp:txBody>
      <dsp:txXfrm>
        <a:off x="76462" y="81171"/>
        <a:ext cx="6024592" cy="1413413"/>
      </dsp:txXfrm>
    </dsp:sp>
    <dsp:sp modelId="{D173A573-85CE-DE44-AE6A-247BCDCA7BFE}">
      <dsp:nvSpPr>
        <dsp:cNvPr id="0" name=""/>
        <dsp:cNvSpPr/>
      </dsp:nvSpPr>
      <dsp:spPr>
        <a:xfrm>
          <a:off x="0" y="1651686"/>
          <a:ext cx="6177516" cy="1566337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800" kern="1200"/>
            <a:t>NOT NULL constraint - Placed on a column to ensure that every row in the table has a value for that column </a:t>
          </a:r>
          <a:endParaRPr lang="en-US" sz="2800" kern="1200"/>
        </a:p>
      </dsp:txBody>
      <dsp:txXfrm>
        <a:off x="76462" y="1728148"/>
        <a:ext cx="6024592" cy="1413413"/>
      </dsp:txXfrm>
    </dsp:sp>
    <dsp:sp modelId="{81438BC6-D19B-AF4F-BA20-59AC9D49E781}">
      <dsp:nvSpPr>
        <dsp:cNvPr id="0" name=""/>
        <dsp:cNvSpPr/>
      </dsp:nvSpPr>
      <dsp:spPr>
        <a:xfrm>
          <a:off x="0" y="3298664"/>
          <a:ext cx="6177516" cy="1566337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800" kern="1200"/>
            <a:t>UNIQUE constraint - Restriction placed on a column to ensure that no duplicate values exist for that column</a:t>
          </a:r>
          <a:endParaRPr lang="en-US" sz="2800" kern="1200"/>
        </a:p>
      </dsp:txBody>
      <dsp:txXfrm>
        <a:off x="76462" y="3375126"/>
        <a:ext cx="6024592" cy="14134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2.svg>
</file>

<file path=ppt/media/image23.jp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00446-E74B-2D49-8879-A2FA6B145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B5A2D8-A4E0-2F4A-9102-001E1FE100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9161E-F742-ED44-9DC4-6B64A7C52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5478B2-CBB3-8643-BC3C-DC4E5A478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1AF83-2C1E-1E49-A1DB-143B21EED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88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C708-134A-554F-AB15-A1AFAA483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323345-CF1D-7842-BE92-5BC0809C0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B1FCC-AB8F-C54B-B47F-B12C8B82E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76079-6B33-CE4E-BF29-BDC27BCFE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327ED-F85F-984B-BB79-4D61D3A0D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263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192D37-4D07-7244-96FB-D23A220ADD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4210D7-96D9-5149-BAF8-53CED1112F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00626-0C27-4F43-9A51-8518CE4A5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1A8C4-DBA0-B443-9BBB-AA5818F3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944A0-500D-094F-A95F-2A777BA74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262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B3E5C-C76D-9B44-A027-78516F379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324FC-260D-754E-9394-52C6AAEE8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E9D7-9B2B-3446-9969-842993568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8A5CB-4CF5-AA41-BA8F-DD86DACB5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1CC5F-1FE4-8B46-AB89-3282874D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46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A766D-DA44-2641-94D5-B45E07DEC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36261-4FE2-5B4C-B77C-79F830B95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294FE-D04C-1747-AFB5-EF4469357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69BB5-3DCE-364B-817E-EE667865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C7236-0CE8-CB45-9C71-BF3B4158F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772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01F2E-64BD-2048-9F91-4E4509487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132CE-57F8-7042-8078-A40F3108C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4DEA93-0078-4448-A88F-28D0576C4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FBEA9-DBFF-9B4C-A3F2-C8386AE93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8346E-7567-C447-AE80-A8F4BA0FF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E381F-878E-D04F-9E5B-F8BD6DC5B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04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1EF13-29B0-6249-9C6C-16F67A831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57B40B-EEB4-C54C-882D-E0650D2405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084F8-48DF-E54E-903D-71807DA7B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C67A3-F015-0B41-AD3C-C7C792771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B99F35-51D7-BB47-BC5B-86F131560B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0E5D08-8C4D-8048-BFF0-A31AC84BA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E7323-761B-B440-B050-A73AF4BA5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E66EA8-413C-9840-8C3A-73141124C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8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3172B-2B6E-304A-95BC-E725FCD10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C21375-2A3E-1F4F-A3EC-78C4B2DF0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7B8643-063A-3242-A782-BA536D694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4255D-0AA2-0B4C-8CCA-A0A53BB5D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50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C84253-6CC0-0C45-BFF3-8E0BE272D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C7E794-E132-674D-B84F-356B9B515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7791C-E31D-7E46-882D-8F8E3C6F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904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8E693-CED9-774D-A42C-D5D518E90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E5CF3-6B2D-514E-8D0F-96574DED5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7738CC-73AD-434E-8DEA-D53F75DD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9AE94-D9D5-824F-BA86-4671FC7B4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4B6C28-3B11-BD4F-9926-72A355DE1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77EFC-CF3A-3E43-84D0-D102AC115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89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E8F83-2A72-8048-9917-3F1DC3557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4B93CB-9667-C849-835F-81731B4F02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3C69B7-41FD-7542-99B7-021F61F32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74E29-3023-D445-AFDB-B3DA41493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10A25D-7534-6E45-B429-46D960BF4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9648C-89A7-D24B-84E1-7E9F22C54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634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D9D6D7-44F7-2F4D-A79F-77FF5431F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0F6AF-CF81-6945-B140-52315DAC1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CF6FE-E74C-7946-AC00-2091ECA856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E3283-1010-6049-B98B-FC08A3B96B55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F39F1-7B5A-9B41-8553-72AC00C1EB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00E19-9946-4246-BE8A-C8B161C52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D1D78-ECE4-9B49-AC61-EC54B55D3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9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F2EE60-D5A1-7A4A-833E-E03DFEE053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ID" sz="7200" b="1" dirty="0"/>
              <a:t>Relational Model</a:t>
            </a:r>
            <a:endParaRPr lang="en-US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3B235-3882-6348-B08E-0765B1951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endParaRPr lang="en-US" sz="2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0111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86D50C-97AC-3647-B97D-4AAC909EF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en-US"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Examples of Attribute Domains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A875C5-55F3-EB42-A75D-04265FE06A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73066"/>
            <a:ext cx="10515599" cy="402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98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AF9B-D75F-DB4E-ADD7-24CA41486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/>
              <a:t>Terminology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355CD-CC16-EE41-A422-6511B7BB8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dirty="0"/>
              <a:t>Tuple </a:t>
            </a:r>
            <a:r>
              <a:rPr lang="en-ID" dirty="0"/>
              <a:t>A tuple is a row of a relation. </a:t>
            </a:r>
          </a:p>
          <a:p>
            <a:r>
              <a:rPr lang="en-ID" b="1" dirty="0"/>
              <a:t>Degree </a:t>
            </a:r>
            <a:r>
              <a:rPr lang="en-ID" dirty="0"/>
              <a:t>The degree of a relation is the number of attributes it contains. </a:t>
            </a:r>
          </a:p>
          <a:p>
            <a:r>
              <a:rPr lang="en-ID" b="1" dirty="0"/>
              <a:t>Cardinality </a:t>
            </a:r>
            <a:r>
              <a:rPr lang="en-ID" dirty="0"/>
              <a:t>The cardinality of a relation is the number of tuples it contains. </a:t>
            </a:r>
          </a:p>
          <a:p>
            <a:r>
              <a:rPr lang="en-ID" b="1" dirty="0"/>
              <a:t>Relational database </a:t>
            </a:r>
            <a:r>
              <a:rPr lang="en-ID" dirty="0"/>
              <a:t>A collection of normalized relations with distinct relation names.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018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F5C3D-0C1B-6D4C-B8CD-A826BCD34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altLang="en-US" sz="4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Alternative Terminology for Relational Model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Table&#10;&#10;Description automatically generated with medium confidence">
            <a:extLst>
              <a:ext uri="{FF2B5EF4-FFF2-40B4-BE49-F238E27FC236}">
                <a16:creationId xmlns:a16="http://schemas.microsoft.com/office/drawing/2014/main" id="{F92F8E7B-B9A7-4B47-A024-E981356C2F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72556"/>
            <a:ext cx="10515599" cy="302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62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46FE5-5BE9-DC44-9796-82853D7D5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Database Relations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B2B4C-88EC-0A4C-B091-A0A4A45A2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 schema</a:t>
            </a:r>
          </a:p>
          <a:p>
            <a:pPr lvl="1"/>
            <a:r>
              <a:rPr lang="en-US" dirty="0"/>
              <a:t>Named relation defined by a set of attribute and domain name pairs.</a:t>
            </a:r>
          </a:p>
          <a:p>
            <a:endParaRPr lang="en-US" dirty="0"/>
          </a:p>
          <a:p>
            <a:r>
              <a:rPr lang="en-US" dirty="0"/>
              <a:t>Relational database schema</a:t>
            </a:r>
          </a:p>
          <a:p>
            <a:pPr lvl="1"/>
            <a:r>
              <a:rPr lang="en-US" dirty="0"/>
              <a:t>Set of relation schemas, each with a distinct name.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258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B03EC-0573-004E-9E01-6475582D5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Properties of Relations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2CA48-A73A-154B-BAD5-269EA234A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 name is distinct from all other relation names in relational schema.</a:t>
            </a:r>
          </a:p>
          <a:p>
            <a:endParaRPr lang="en-US" dirty="0"/>
          </a:p>
          <a:p>
            <a:r>
              <a:rPr lang="en-US" dirty="0"/>
              <a:t>Each cell of relation contains exactly one atomic (single) value.</a:t>
            </a:r>
          </a:p>
          <a:p>
            <a:endParaRPr lang="en-US" dirty="0"/>
          </a:p>
          <a:p>
            <a:r>
              <a:rPr lang="en-US" dirty="0"/>
              <a:t>Each attribute has a distinct name.</a:t>
            </a:r>
          </a:p>
          <a:p>
            <a:endParaRPr lang="en-US" dirty="0"/>
          </a:p>
          <a:p>
            <a:r>
              <a:rPr lang="en-US" dirty="0"/>
              <a:t>Values of an attribute are all from the same domain.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307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12910-F94C-6B4F-854C-4AD4F9E7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Properties of Relations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AE328-E770-654B-8751-39B308F70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tuple is distinct; there are no duplicate tuples.</a:t>
            </a:r>
          </a:p>
          <a:p>
            <a:endParaRPr lang="en-US" dirty="0"/>
          </a:p>
          <a:p>
            <a:r>
              <a:rPr lang="en-US" dirty="0"/>
              <a:t>Order of attributes has no significance.</a:t>
            </a:r>
          </a:p>
          <a:p>
            <a:endParaRPr lang="en-US" dirty="0"/>
          </a:p>
          <a:p>
            <a:r>
              <a:rPr lang="en-US" dirty="0"/>
              <a:t>Order of tuples has no significance, theoretically.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381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3AF4F-05A1-1C4C-9A6E-76877764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/>
              <a:t>Relational Keys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8139C-7E65-C840-BBF3-8FED0DE36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dirty="0" err="1"/>
              <a:t>Superkey</a:t>
            </a:r>
            <a:r>
              <a:rPr lang="en-ID" b="1" dirty="0"/>
              <a:t> </a:t>
            </a:r>
            <a:endParaRPr lang="en-ID" dirty="0"/>
          </a:p>
          <a:p>
            <a:pPr lvl="1"/>
            <a:r>
              <a:rPr lang="en-ID" dirty="0"/>
              <a:t>An attribute, or set of attributes, that uniquely identifies a tuple within a relation. </a:t>
            </a:r>
          </a:p>
          <a:p>
            <a:r>
              <a:rPr lang="en-ID" b="1" dirty="0"/>
              <a:t>Candidate Key</a:t>
            </a:r>
          </a:p>
          <a:p>
            <a:pPr lvl="1"/>
            <a:r>
              <a:rPr lang="en-ID" dirty="0"/>
              <a:t>A </a:t>
            </a:r>
            <a:r>
              <a:rPr lang="en-ID" dirty="0" err="1"/>
              <a:t>superkey</a:t>
            </a:r>
            <a:r>
              <a:rPr lang="en-ID" dirty="0"/>
              <a:t> such that no proper subset is a </a:t>
            </a:r>
            <a:r>
              <a:rPr lang="en-ID" dirty="0" err="1"/>
              <a:t>superkey</a:t>
            </a:r>
            <a:r>
              <a:rPr lang="en-ID" dirty="0"/>
              <a:t> within the relation. </a:t>
            </a:r>
          </a:p>
          <a:p>
            <a:pPr lvl="1"/>
            <a:r>
              <a:rPr lang="en-ID" dirty="0"/>
              <a:t>In each tuple of R, values of K uniquely identify that tuple (uniqueness).</a:t>
            </a:r>
          </a:p>
          <a:p>
            <a:pPr lvl="1"/>
            <a:r>
              <a:rPr lang="en-ID" dirty="0"/>
              <a:t>No proper subset of K has the uniqueness property (irreducibility).</a:t>
            </a:r>
          </a:p>
          <a:p>
            <a:pPr lvl="1"/>
            <a:endParaRPr lang="en-ID" dirty="0"/>
          </a:p>
          <a:p>
            <a:endParaRPr lang="en-US" dirty="0"/>
          </a:p>
        </p:txBody>
      </p:sp>
      <p:pic>
        <p:nvPicPr>
          <p:cNvPr id="1025" name="Picture 1" descr="page160image91314944">
            <a:extLst>
              <a:ext uri="{FF2B5EF4-FFF2-40B4-BE49-F238E27FC236}">
                <a16:creationId xmlns:a16="http://schemas.microsoft.com/office/drawing/2014/main" id="{6256967E-949C-9B43-982D-AFC1ADE01E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62000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0615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C46B6-D2E7-9242-A4A3-A9D99A883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/>
              <a:t>Relational Keys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51F92-D5AE-5746-A22A-B3D27B09A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Primary key</a:t>
            </a:r>
          </a:p>
          <a:p>
            <a:pPr lvl="1"/>
            <a:r>
              <a:rPr lang="en-ID" dirty="0"/>
              <a:t>The candidate key that is selected to identify tuples uniquely within the relation. </a:t>
            </a:r>
          </a:p>
          <a:p>
            <a:r>
              <a:rPr lang="en-US" b="1" dirty="0"/>
              <a:t>Foreign Key</a:t>
            </a:r>
          </a:p>
          <a:p>
            <a:pPr lvl="1"/>
            <a:r>
              <a:rPr lang="en-ID" dirty="0"/>
              <a:t>An attribute, or set of attributes, within one relation that matches the candidate key of some (possibly the same) relation.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958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750D-D46E-864E-AE00-1E1A4A04F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Relational Database Schemas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1A76BB-E2B4-4948-A1CB-7912EEFC48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5077"/>
            <a:ext cx="10515599" cy="383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849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97C3A-0C88-454D-B04E-43ED90FEC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378" y="320675"/>
            <a:ext cx="11407487" cy="1325563"/>
          </a:xfrm>
        </p:spPr>
        <p:txBody>
          <a:bodyPr>
            <a:normAutofit/>
          </a:bodyPr>
          <a:lstStyle/>
          <a:p>
            <a:r>
              <a:rPr lang="en-ID" sz="5400" dirty="0"/>
              <a:t>Relational Model</a:t>
            </a:r>
            <a:endParaRPr lang="en-US" sz="5400" dirty="0"/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881702D1-630C-466A-91C7-404FC963BA1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91379" y="1825625"/>
          <a:ext cx="114074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8888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C32B8-D2D4-0049-80C5-FBBA1B6E3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63CE7-B535-F944-A627-0ACCE40FB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Terminology of relational model.</a:t>
            </a:r>
          </a:p>
          <a:p>
            <a:r>
              <a:rPr lang="en-US" dirty="0"/>
              <a:t>How tables are used to represent data.</a:t>
            </a:r>
          </a:p>
          <a:p>
            <a:r>
              <a:rPr lang="en-US" dirty="0"/>
              <a:t>Properties of database relations.</a:t>
            </a:r>
          </a:p>
          <a:p>
            <a:r>
              <a:rPr lang="en-US" dirty="0"/>
              <a:t>How to identify CK, PK, and FKs.</a:t>
            </a:r>
          </a:p>
          <a:p>
            <a:r>
              <a:rPr lang="en-US" dirty="0"/>
              <a:t>Meaning of entity integrity and referential integrity.</a:t>
            </a:r>
          </a:p>
          <a:p>
            <a:r>
              <a:rPr lang="en-US" dirty="0"/>
              <a:t>Purpose and advantages of views.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4889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A2599607-108F-4C3C-8C5B-382CDFD3F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26516" y="1792518"/>
            <a:ext cx="5065483" cy="5065483"/>
          </a:xfrm>
          <a:custGeom>
            <a:avLst/>
            <a:gdLst/>
            <a:ahLst/>
            <a:cxnLst/>
            <a:rect l="l" t="t" r="r" b="b"/>
            <a:pathLst>
              <a:path w="5580942" h="5519103">
                <a:moveTo>
                  <a:pt x="169765" y="0"/>
                </a:moveTo>
                <a:lnTo>
                  <a:pt x="5580942" y="0"/>
                </a:lnTo>
                <a:lnTo>
                  <a:pt x="5580942" y="5519103"/>
                </a:lnTo>
                <a:lnTo>
                  <a:pt x="9100" y="5519103"/>
                </a:lnTo>
                <a:lnTo>
                  <a:pt x="0" y="5474029"/>
                </a:lnTo>
                <a:lnTo>
                  <a:pt x="0" y="169765"/>
                </a:lnTo>
                <a:cubicBezTo>
                  <a:pt x="0" y="76006"/>
                  <a:pt x="76006" y="0"/>
                  <a:pt x="169765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CE1876-6EA5-1146-95B4-D69296121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599" cy="1325563"/>
          </a:xfrm>
        </p:spPr>
        <p:txBody>
          <a:bodyPr>
            <a:normAutofit/>
          </a:bodyPr>
          <a:lstStyle/>
          <a:p>
            <a:r>
              <a:rPr lang="en-ID" dirty="0"/>
              <a:t>Relational Database Management </a:t>
            </a:r>
            <a:br>
              <a:rPr lang="en-ID" dirty="0"/>
            </a:br>
            <a:r>
              <a:rPr lang="en-ID" dirty="0"/>
              <a:t>System(RDBMS)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B0969-8B75-7646-AD74-591690E18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ID" dirty="0"/>
              <a:t>Performs basic functions provided by the hierarchical and network DBMS systems </a:t>
            </a:r>
          </a:p>
          <a:p>
            <a:r>
              <a:rPr lang="en-ID" dirty="0"/>
              <a:t>Makes the relational data model easier to understand and implement </a:t>
            </a:r>
          </a:p>
          <a:p>
            <a:r>
              <a:rPr lang="en-ID" dirty="0"/>
              <a:t>Hides the complexities of the relational model from the user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922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702A3-969E-EF42-957E-739EE018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/>
              <a:t>Integrity Constraints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E3249-3FD1-0B46-9428-853F1DEAC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</a:t>
            </a:r>
          </a:p>
          <a:p>
            <a:pPr lvl="1"/>
            <a:r>
              <a:rPr lang="en-US" dirty="0"/>
              <a:t>Represents value for an attribute that is currently unknown or not applicable for tuple.</a:t>
            </a:r>
          </a:p>
          <a:p>
            <a:pPr lvl="1"/>
            <a:r>
              <a:rPr lang="en-US" dirty="0"/>
              <a:t>Deals with incomplete or exceptional data.</a:t>
            </a:r>
          </a:p>
          <a:p>
            <a:pPr lvl="1"/>
            <a:r>
              <a:rPr lang="en-US" dirty="0"/>
              <a:t>Represents the absence of a value and is not the same as zero or spaces, which are values.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8433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05F03-6AFE-DC47-A41D-09388A442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Integrity Constraints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A50F6-518F-BE41-A0A5-B58D3B061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Entity Integrity</a:t>
            </a:r>
          </a:p>
          <a:p>
            <a:pPr lvl="1"/>
            <a:r>
              <a:rPr lang="en-GB" altLang="en-US" dirty="0"/>
              <a:t>In a base relation, no attribute of a primary key can be null.</a:t>
            </a:r>
          </a:p>
          <a:p>
            <a:endParaRPr lang="en-GB" altLang="en-US" dirty="0"/>
          </a:p>
          <a:p>
            <a:r>
              <a:rPr lang="en-GB" altLang="en-US" dirty="0"/>
              <a:t>Referential Integrity</a:t>
            </a:r>
          </a:p>
          <a:p>
            <a:pPr lvl="1"/>
            <a:r>
              <a:rPr lang="en-GB" altLang="en-US" dirty="0"/>
              <a:t>If foreign key exists in a relation, either foreign key value must match a candidate key value of some tuple in its home relation or foreign key value must be wholly null.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350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9562A-410B-6B4B-9FC2-67627632D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Integrity Constraints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85C30-570D-974D-8F58-ABB5D2524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Constraints</a:t>
            </a:r>
          </a:p>
          <a:p>
            <a:pPr lvl="1"/>
            <a:r>
              <a:rPr lang="en-US" dirty="0"/>
              <a:t>Additional rules specified by users or database administrators that define or constrain some aspect of the enterprise.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6447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5C4CF-D54E-FE41-9D48-093DDC677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84" y="374427"/>
            <a:ext cx="10374517" cy="971512"/>
          </a:xfrm>
        </p:spPr>
        <p:txBody>
          <a:bodyPr anchor="ctr">
            <a:normAutofit/>
          </a:bodyPr>
          <a:lstStyle/>
          <a:p>
            <a:r>
              <a:rPr lang="en-ID" sz="3200" dirty="0"/>
              <a:t>Integrity Rules</a:t>
            </a:r>
            <a:endParaRPr lang="en-US" sz="32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DBEFAA-9729-BB4C-8F6E-3950232B368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79474" y="2385265"/>
          <a:ext cx="11033030" cy="35441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0398">
                  <a:extLst>
                    <a:ext uri="{9D8B030D-6E8A-4147-A177-3AD203B41FA5}">
                      <a16:colId xmlns:a16="http://schemas.microsoft.com/office/drawing/2014/main" val="1501933946"/>
                    </a:ext>
                  </a:extLst>
                </a:gridCol>
                <a:gridCol w="6732632">
                  <a:extLst>
                    <a:ext uri="{9D8B030D-6E8A-4147-A177-3AD203B41FA5}">
                      <a16:colId xmlns:a16="http://schemas.microsoft.com/office/drawing/2014/main" val="2795616178"/>
                    </a:ext>
                  </a:extLst>
                </a:gridCol>
              </a:tblGrid>
              <a:tr h="5268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4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Entity Integrity </a:t>
                      </a:r>
                      <a:endParaRPr lang="en-ID" sz="2400"/>
                    </a:p>
                  </a:txBody>
                  <a:tcPr marL="119734" marR="119734" marT="59867" marB="5986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4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 </a:t>
                      </a:r>
                      <a:endParaRPr lang="en-ID" sz="2400"/>
                    </a:p>
                  </a:txBody>
                  <a:tcPr marL="119734" marR="119734" marT="59867" marB="59867"/>
                </a:tc>
                <a:extLst>
                  <a:ext uri="{0D108BD9-81ED-4DB2-BD59-A6C34878D82A}">
                    <a16:rowId xmlns:a16="http://schemas.microsoft.com/office/drawing/2014/main" val="18881088"/>
                  </a:ext>
                </a:extLst>
              </a:tr>
              <a:tr h="8860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 </a:t>
                      </a:r>
                      <a:endParaRPr lang="en-ID" sz="2400"/>
                    </a:p>
                  </a:txBody>
                  <a:tcPr marL="119734" marR="119734" marT="59867" marB="5986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 primary key entries are unique, and no part of a primary key may be null </a:t>
                      </a:r>
                      <a:endParaRPr lang="en-ID" sz="2400"/>
                    </a:p>
                  </a:txBody>
                  <a:tcPr marL="119734" marR="119734" marT="59867" marB="59867"/>
                </a:tc>
                <a:extLst>
                  <a:ext uri="{0D108BD9-81ED-4DB2-BD59-A6C34878D82A}">
                    <a16:rowId xmlns:a16="http://schemas.microsoft.com/office/drawing/2014/main" val="3064983090"/>
                  </a:ext>
                </a:extLst>
              </a:tr>
              <a:tr h="1245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Purpose </a:t>
                      </a:r>
                      <a:endParaRPr lang="en-ID" sz="2400"/>
                    </a:p>
                  </a:txBody>
                  <a:tcPr marL="119734" marR="119734" marT="59867" marB="5986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Each row will have a unique identity, and foreign key values can properly reference primary key values </a:t>
                      </a:r>
                      <a:endParaRPr lang="en-ID" sz="2400"/>
                    </a:p>
                  </a:txBody>
                  <a:tcPr marL="119734" marR="119734" marT="59867" marB="59867"/>
                </a:tc>
                <a:extLst>
                  <a:ext uri="{0D108BD9-81ED-4DB2-BD59-A6C34878D82A}">
                    <a16:rowId xmlns:a16="http://schemas.microsoft.com/office/drawing/2014/main" val="3183192151"/>
                  </a:ext>
                </a:extLst>
              </a:tr>
              <a:tr h="8860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Example </a:t>
                      </a:r>
                      <a:endParaRPr lang="en-ID" sz="2400"/>
                    </a:p>
                  </a:txBody>
                  <a:tcPr marL="119734" marR="119734" marT="59867" marB="5986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invoice can have a duplicate number, nor it can be null</a:t>
                      </a:r>
                      <a:endParaRPr lang="en-ID" sz="2400"/>
                    </a:p>
                  </a:txBody>
                  <a:tcPr marL="119734" marR="119734" marT="59867" marB="59867"/>
                </a:tc>
                <a:extLst>
                  <a:ext uri="{0D108BD9-81ED-4DB2-BD59-A6C34878D82A}">
                    <a16:rowId xmlns:a16="http://schemas.microsoft.com/office/drawing/2014/main" val="3624527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1023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5C4CF-D54E-FE41-9D48-093DDC677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84" y="374427"/>
            <a:ext cx="10374517" cy="971512"/>
          </a:xfrm>
        </p:spPr>
        <p:txBody>
          <a:bodyPr anchor="ctr">
            <a:normAutofit/>
          </a:bodyPr>
          <a:lstStyle/>
          <a:p>
            <a:r>
              <a:rPr lang="en-ID" sz="3200" dirty="0"/>
              <a:t>Integrity Rules</a:t>
            </a:r>
            <a:endParaRPr lang="en-US" sz="32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DBEFAA-9729-BB4C-8F6E-3950232B368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986427" y="2062715"/>
          <a:ext cx="8219123" cy="4189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1325">
                  <a:extLst>
                    <a:ext uri="{9D8B030D-6E8A-4147-A177-3AD203B41FA5}">
                      <a16:colId xmlns:a16="http://schemas.microsoft.com/office/drawing/2014/main" val="1501933946"/>
                    </a:ext>
                  </a:extLst>
                </a:gridCol>
                <a:gridCol w="5667798">
                  <a:extLst>
                    <a:ext uri="{9D8B030D-6E8A-4147-A177-3AD203B41FA5}">
                      <a16:colId xmlns:a16="http://schemas.microsoft.com/office/drawing/2014/main" val="2795616178"/>
                    </a:ext>
                  </a:extLst>
                </a:gridCol>
              </a:tblGrid>
              <a:tr h="5106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3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Entity Integrity </a:t>
                      </a:r>
                      <a:endParaRPr lang="en-ID" sz="2300"/>
                    </a:p>
                  </a:txBody>
                  <a:tcPr marL="117117" marR="117117" marT="58558" marB="5855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3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 </a:t>
                      </a:r>
                      <a:endParaRPr lang="en-ID" sz="2300"/>
                    </a:p>
                  </a:txBody>
                  <a:tcPr marL="117117" marR="117117" marT="58558" marB="58558"/>
                </a:tc>
                <a:extLst>
                  <a:ext uri="{0D108BD9-81ED-4DB2-BD59-A6C34878D82A}">
                    <a16:rowId xmlns:a16="http://schemas.microsoft.com/office/drawing/2014/main" val="18881088"/>
                  </a:ext>
                </a:extLst>
              </a:tr>
              <a:tr h="9578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3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 </a:t>
                      </a:r>
                      <a:endParaRPr lang="en-ID" sz="2300"/>
                    </a:p>
                  </a:txBody>
                  <a:tcPr marL="117117" marR="117117" marT="58558" marB="58558"/>
                </a:tc>
                <a:tc>
                  <a:txBody>
                    <a:bodyPr/>
                    <a:lstStyle/>
                    <a:p>
                      <a:r>
                        <a:rPr lang="en-ID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foreign key may have either a null entry or a entry that matches a primary key value in a table to which it is related </a:t>
                      </a:r>
                      <a:endParaRPr lang="en-ID" sz="2300"/>
                    </a:p>
                  </a:txBody>
                  <a:tcPr marL="117117" marR="117117" marT="58558" marB="58558"/>
                </a:tc>
                <a:extLst>
                  <a:ext uri="{0D108BD9-81ED-4DB2-BD59-A6C34878D82A}">
                    <a16:rowId xmlns:a16="http://schemas.microsoft.com/office/drawing/2014/main" val="3064983090"/>
                  </a:ext>
                </a:extLst>
              </a:tr>
              <a:tr h="20311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3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Purpose </a:t>
                      </a:r>
                      <a:endParaRPr lang="en-ID" sz="2300"/>
                    </a:p>
                  </a:txBody>
                  <a:tcPr marL="117117" marR="117117" marT="58558" marB="58558"/>
                </a:tc>
                <a:tc>
                  <a:txBody>
                    <a:bodyPr/>
                    <a:lstStyle/>
                    <a:p>
                      <a:r>
                        <a:rPr lang="en-ID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is possible for an attribute not to have a corresponding value but it is impossible to have an invalid entry </a:t>
                      </a:r>
                    </a:p>
                    <a:p>
                      <a:endParaRPr lang="en-ID" sz="1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is impossible to delete row in a table whose primary keys has mandatory matching foreign key values in another table </a:t>
                      </a:r>
                      <a:endParaRPr lang="en-ID" sz="2300"/>
                    </a:p>
                  </a:txBody>
                  <a:tcPr marL="117117" marR="117117" marT="58558" marB="58558"/>
                </a:tc>
                <a:extLst>
                  <a:ext uri="{0D108BD9-81ED-4DB2-BD59-A6C34878D82A}">
                    <a16:rowId xmlns:a16="http://schemas.microsoft.com/office/drawing/2014/main" val="3183192151"/>
                  </a:ext>
                </a:extLst>
              </a:tr>
              <a:tr h="6895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2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Example </a:t>
                      </a:r>
                      <a:endParaRPr lang="en-ID" sz="2300" dirty="0"/>
                    </a:p>
                  </a:txBody>
                  <a:tcPr marL="117117" marR="117117" marT="58558" marB="58558"/>
                </a:tc>
                <a:tc>
                  <a:txBody>
                    <a:bodyPr/>
                    <a:lstStyle/>
                    <a:p>
                      <a:r>
                        <a:rPr lang="en-ID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is impossible to have invalid sales representative number </a:t>
                      </a:r>
                      <a:endParaRPr lang="en-ID" sz="2300"/>
                    </a:p>
                  </a:txBody>
                  <a:tcPr marL="117117" marR="117117" marT="58558" marB="58558"/>
                </a:tc>
                <a:extLst>
                  <a:ext uri="{0D108BD9-81ED-4DB2-BD59-A6C34878D82A}">
                    <a16:rowId xmlns:a16="http://schemas.microsoft.com/office/drawing/2014/main" val="3624527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59158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3EF31-C908-E040-A6AA-F4FC7F248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233488"/>
          </a:xfrm>
        </p:spPr>
        <p:txBody>
          <a:bodyPr>
            <a:normAutofit/>
          </a:bodyPr>
          <a:lstStyle/>
          <a:p>
            <a:r>
              <a:rPr lang="en-ID" dirty="0"/>
              <a:t>An Illustration of Integrity Rules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0BB64E-EFC4-944B-B49E-BAC9F70D9E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2848" y="2026568"/>
            <a:ext cx="7211155" cy="4323149"/>
          </a:xfrm>
        </p:spPr>
      </p:pic>
    </p:spTree>
    <p:extLst>
      <p:ext uri="{BB962C8B-B14F-4D97-AF65-F5344CB8AC3E}">
        <p14:creationId xmlns:p14="http://schemas.microsoft.com/office/powerpoint/2010/main" val="34689607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9EC3E-6D37-204C-B9B9-7FCA789DF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190" y="1028700"/>
            <a:ext cx="3330452" cy="4472690"/>
          </a:xfrm>
        </p:spPr>
        <p:txBody>
          <a:bodyPr anchor="ctr">
            <a:normAutofit/>
          </a:bodyPr>
          <a:lstStyle/>
          <a:p>
            <a:r>
              <a:rPr lang="en-ID" sz="3200"/>
              <a:t>Ways to Handle Nulls</a:t>
            </a:r>
            <a:endParaRPr lang="en-US" sz="3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DD7BD5A-7261-41FD-A1BA-117CBF97D65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72741" y="882502"/>
          <a:ext cx="6177516" cy="4869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9288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GillSans"/>
              </a:rPr>
              <a:t>Foreign Keys</a:t>
            </a:r>
            <a:br>
              <a:rPr lang="en-US" dirty="0">
                <a:solidFill>
                  <a:srgbClr val="000000"/>
                </a:solidFill>
                <a:latin typeface="GillSans"/>
              </a:rPr>
            </a:br>
            <a:r>
              <a:rPr lang="en-US" dirty="0">
                <a:solidFill>
                  <a:srgbClr val="000000"/>
                </a:solidFill>
                <a:latin typeface="GillSans"/>
              </a:rPr>
              <a:t>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sz="2200" dirty="0" err="1"/>
              <a:t>dept_id</a:t>
            </a:r>
            <a:r>
              <a:rPr lang="en-US" sz="2200" dirty="0"/>
              <a:t> is a candidate key for department</a:t>
            </a:r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dirty="0" err="1"/>
              <a:t>dept_id</a:t>
            </a:r>
            <a:r>
              <a:rPr lang="en-US" sz="2200" dirty="0"/>
              <a:t> is a foreign key for employee - each </a:t>
            </a:r>
            <a:r>
              <a:rPr lang="en-US" sz="2200" dirty="0" err="1"/>
              <a:t>dept_id</a:t>
            </a:r>
            <a:r>
              <a:rPr lang="en-US" sz="2200" dirty="0"/>
              <a:t> value is either NULL or matches an entry in the department relation.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730" y="1928906"/>
            <a:ext cx="3782335" cy="22130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928907"/>
            <a:ext cx="4246772" cy="227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7006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Foreign Keys</a:t>
            </a:r>
            <a:br>
              <a:rPr lang="en-US" dirty="0"/>
            </a:br>
            <a:r>
              <a:rPr lang="en-US" dirty="0"/>
              <a:t>Example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{</a:t>
            </a:r>
            <a:r>
              <a:rPr lang="en-US" sz="2200" dirty="0" err="1"/>
              <a:t>stud_first</a:t>
            </a:r>
            <a:r>
              <a:rPr lang="en-US" sz="2200" dirty="0"/>
              <a:t>, </a:t>
            </a:r>
            <a:r>
              <a:rPr lang="en-US" sz="2200" dirty="0" err="1"/>
              <a:t>stud_last</a:t>
            </a:r>
            <a:r>
              <a:rPr lang="en-US" sz="2200" dirty="0"/>
              <a:t>} is a candidate key for student - no entries have the same value for both </a:t>
            </a:r>
            <a:r>
              <a:rPr lang="en-US" sz="2200" dirty="0" err="1"/>
              <a:t>stud_first</a:t>
            </a:r>
            <a:r>
              <a:rPr lang="en-US" sz="2200" dirty="0"/>
              <a:t> and </a:t>
            </a:r>
            <a:r>
              <a:rPr lang="en-US" sz="2200" dirty="0" err="1"/>
              <a:t>stud_last</a:t>
            </a:r>
            <a:endParaRPr lang="en-US" sz="22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{</a:t>
            </a:r>
            <a:r>
              <a:rPr lang="en-US" sz="2200" dirty="0" err="1"/>
              <a:t>stud_first</a:t>
            </a:r>
            <a:r>
              <a:rPr lang="en-US" sz="2200" dirty="0"/>
              <a:t>, </a:t>
            </a:r>
            <a:r>
              <a:rPr lang="en-US" sz="2200" dirty="0" err="1"/>
              <a:t>stud_last</a:t>
            </a:r>
            <a:r>
              <a:rPr lang="en-US" sz="2200" dirty="0"/>
              <a:t>} is a Foreign Key in enrolment - each </a:t>
            </a:r>
            <a:r>
              <a:rPr lang="en-US" sz="2200" dirty="0" err="1"/>
              <a:t>stud_first,stud_last</a:t>
            </a:r>
            <a:r>
              <a:rPr lang="en-US" sz="2200" dirty="0"/>
              <a:t> pair matches exactly one entry in the Student relation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28801"/>
            <a:ext cx="4038600" cy="24231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1" y="1828801"/>
            <a:ext cx="4446723" cy="242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02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01BA1-8610-3C4B-82BC-EAD7A7B78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457199"/>
            <a:ext cx="9448800" cy="1061357"/>
          </a:xfrm>
        </p:spPr>
        <p:txBody>
          <a:bodyPr>
            <a:normAutofit/>
          </a:bodyPr>
          <a:lstStyle/>
          <a:p>
            <a:r>
              <a:rPr lang="en-GB" sz="4000" dirty="0"/>
              <a:t>Relational Model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2F607-DD40-E24B-ACD8-5ECE18F94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1887968"/>
            <a:ext cx="9448800" cy="3812746"/>
          </a:xfrm>
        </p:spPr>
        <p:txBody>
          <a:bodyPr>
            <a:noAutofit/>
          </a:bodyPr>
          <a:lstStyle/>
          <a:p>
            <a:r>
              <a:rPr lang="en-GB" sz="2400" dirty="0"/>
              <a:t>Introduced in E.F. Codd’s 1970 paper “A relational Model of the Data for Large Shared Data Banks” </a:t>
            </a:r>
            <a:r>
              <a:rPr lang="en-ID" sz="2400" dirty="0"/>
              <a:t>based on predicate logic and set theory. </a:t>
            </a:r>
          </a:p>
          <a:p>
            <a:r>
              <a:rPr lang="en-ID" sz="2400" b="1" dirty="0"/>
              <a:t>Predicate logic</a:t>
            </a:r>
            <a:r>
              <a:rPr lang="en-ID" sz="2400" dirty="0"/>
              <a:t>, used extensively in mathematics, provides a framework in which an assertion (statement of fact) can be verified as either true or false. </a:t>
            </a:r>
          </a:p>
          <a:p>
            <a:r>
              <a:rPr lang="en-ID" sz="2400" b="1" dirty="0"/>
              <a:t>Set theory </a:t>
            </a:r>
            <a:r>
              <a:rPr lang="en-ID" sz="2400" dirty="0"/>
              <a:t>is a mathematical science that deals with sets, or groups of things, and is used as the basis for data manipulation in the relational model. </a:t>
            </a:r>
          </a:p>
        </p:txBody>
      </p:sp>
    </p:spTree>
    <p:extLst>
      <p:ext uri="{BB962C8B-B14F-4D97-AF65-F5344CB8AC3E}">
        <p14:creationId xmlns:p14="http://schemas.microsoft.com/office/powerpoint/2010/main" val="19813734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D" sz="2800" dirty="0"/>
              <a:t>Ways to Handle Nulls</a:t>
            </a:r>
            <a:r>
              <a:rPr lang="en-US" sz="2500" dirty="0">
                <a:solidFill>
                  <a:schemeClr val="bg1"/>
                </a:solidFill>
              </a:rPr>
              <a:t>Referential Integrity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When relations are updated, referential integrity can be violated</a:t>
            </a:r>
          </a:p>
          <a:p>
            <a:r>
              <a:rPr lang="en-US" sz="2400" dirty="0"/>
              <a:t>This usually occurs when a referenced tuple is updated or deleted</a:t>
            </a:r>
          </a:p>
          <a:p>
            <a:r>
              <a:rPr lang="en-US" sz="2400" dirty="0"/>
              <a:t>There are a number </a:t>
            </a:r>
          </a:p>
          <a:p>
            <a:pPr lvl="1"/>
            <a:r>
              <a:rPr lang="en-US" sz="2400" dirty="0"/>
              <a:t>RESTRICT - stop the user from doing it</a:t>
            </a:r>
          </a:p>
          <a:p>
            <a:pPr lvl="1"/>
            <a:r>
              <a:rPr lang="en-US" sz="2400" dirty="0"/>
              <a:t>CASCADE - let the changes flow on</a:t>
            </a:r>
          </a:p>
          <a:p>
            <a:pPr lvl="1"/>
            <a:r>
              <a:rPr lang="en-US" sz="2400" dirty="0"/>
              <a:t>NULLIFY - make values NULL </a:t>
            </a:r>
          </a:p>
          <a:p>
            <a:pPr lvl="1"/>
            <a:r>
              <a:rPr lang="en-US" sz="2400" dirty="0"/>
              <a:t>Triggers - actions defined by the user</a:t>
            </a:r>
          </a:p>
        </p:txBody>
      </p:sp>
    </p:spTree>
    <p:extLst>
      <p:ext uri="{BB962C8B-B14F-4D97-AF65-F5344CB8AC3E}">
        <p14:creationId xmlns:p14="http://schemas.microsoft.com/office/powerpoint/2010/main" val="13104881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Referential Integrity -</a:t>
            </a:r>
            <a:br>
              <a:rPr lang="en-US" dirty="0"/>
            </a:br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if: </a:t>
            </a:r>
          </a:p>
          <a:p>
            <a:pPr lvl="1"/>
            <a:r>
              <a:rPr lang="en-US" dirty="0"/>
              <a:t>Marketing’s </a:t>
            </a:r>
            <a:r>
              <a:rPr lang="en-US" dirty="0" err="1"/>
              <a:t>dept_id</a:t>
            </a:r>
            <a:r>
              <a:rPr lang="en-US" dirty="0"/>
              <a:t> is changed to 16 in department? </a:t>
            </a:r>
          </a:p>
          <a:p>
            <a:pPr lvl="1"/>
            <a:r>
              <a:rPr lang="en-US" dirty="0"/>
              <a:t>The entry for Accounts is deleted from Department?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7831" y="4014058"/>
            <a:ext cx="7351933" cy="223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791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RESTRICT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RESTRICT stops any action that violates integrity </a:t>
            </a:r>
          </a:p>
          <a:p>
            <a:pPr lvl="1"/>
            <a:r>
              <a:rPr lang="en-US" dirty="0"/>
              <a:t>You cannot update or delete Marketing or Accounts </a:t>
            </a:r>
          </a:p>
          <a:p>
            <a:pPr lvl="1"/>
            <a:r>
              <a:rPr lang="en-US" dirty="0"/>
              <a:t>You can change Personnel as it is not referenced</a:t>
            </a:r>
          </a:p>
        </p:txBody>
      </p:sp>
      <p:pic>
        <p:nvPicPr>
          <p:cNvPr id="4" name="Picture 3" descr="Untitled-1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"/>
          <a:stretch/>
        </p:blipFill>
        <p:spPr>
          <a:xfrm>
            <a:off x="2121647" y="4019178"/>
            <a:ext cx="7742070" cy="216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87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CASCADE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CASCADE allows the changes made to flow through</a:t>
            </a:r>
          </a:p>
          <a:p>
            <a:pPr lvl="1"/>
            <a:r>
              <a:rPr lang="en-US" dirty="0"/>
              <a:t>If Marketing’s </a:t>
            </a:r>
            <a:r>
              <a:rPr lang="en-US" dirty="0" err="1"/>
              <a:t>dept_id</a:t>
            </a:r>
            <a:r>
              <a:rPr lang="en-US" dirty="0"/>
              <a:t> is changed to 16 in department, then the </a:t>
            </a:r>
            <a:r>
              <a:rPr lang="en-US" dirty="0" err="1"/>
              <a:t>dept_ids</a:t>
            </a:r>
            <a:r>
              <a:rPr lang="en-US" dirty="0"/>
              <a:t> for John Smith and Mark Jones also change</a:t>
            </a:r>
          </a:p>
          <a:p>
            <a:pPr lvl="1"/>
            <a:r>
              <a:rPr lang="en-US" dirty="0"/>
              <a:t>If Accounts is deleted then so is Mary Brown</a:t>
            </a:r>
          </a:p>
        </p:txBody>
      </p:sp>
      <p:pic>
        <p:nvPicPr>
          <p:cNvPr id="4" name="Picture 3" descr="Untitled-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6"/>
          <a:stretch/>
        </p:blipFill>
        <p:spPr>
          <a:xfrm>
            <a:off x="2494361" y="4198471"/>
            <a:ext cx="7200899" cy="231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851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NULLIFY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NULLIFY sets problem values to NULL</a:t>
            </a:r>
          </a:p>
          <a:p>
            <a:pPr lvl="1"/>
            <a:r>
              <a:rPr lang="en-US" dirty="0"/>
              <a:t>If Marketing’s </a:t>
            </a:r>
            <a:r>
              <a:rPr lang="en-US" dirty="0" err="1"/>
              <a:t>dept_id</a:t>
            </a:r>
            <a:r>
              <a:rPr lang="en-US" dirty="0"/>
              <a:t> changes then John Smith’s and Mark Jones’ </a:t>
            </a:r>
            <a:r>
              <a:rPr lang="en-US" dirty="0" err="1"/>
              <a:t>dept_ids</a:t>
            </a:r>
            <a:r>
              <a:rPr lang="en-US" dirty="0"/>
              <a:t> are set to NULL</a:t>
            </a:r>
          </a:p>
          <a:p>
            <a:pPr lvl="1"/>
            <a:r>
              <a:rPr lang="en-US" dirty="0"/>
              <a:t>If Accounts is deleted, Mary Brown’s </a:t>
            </a:r>
            <a:r>
              <a:rPr lang="en-US" dirty="0" err="1"/>
              <a:t>dept_id</a:t>
            </a:r>
            <a:r>
              <a:rPr lang="en-US" dirty="0"/>
              <a:t> becomes NULL</a:t>
            </a:r>
          </a:p>
        </p:txBody>
      </p:sp>
      <p:pic>
        <p:nvPicPr>
          <p:cNvPr id="4" name="Picture 3" descr="Untitled-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035" y="3974354"/>
            <a:ext cx="8162285" cy="229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902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5A8ED-E538-ED48-BFAF-0ED058C91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Views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C3A26-1B41-3946-9AA2-EFA42B24E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Base Relation</a:t>
            </a:r>
          </a:p>
          <a:p>
            <a:pPr lvl="1"/>
            <a:r>
              <a:rPr lang="en-GB" altLang="en-US" dirty="0"/>
              <a:t>Named relation corresponding to an entity in conceptual schema, whose tuples are physically stored in database.</a:t>
            </a:r>
          </a:p>
          <a:p>
            <a:pPr lvl="1"/>
            <a:endParaRPr lang="en-GB" altLang="en-US" dirty="0"/>
          </a:p>
          <a:p>
            <a:r>
              <a:rPr lang="en-GB" altLang="en-US" dirty="0"/>
              <a:t>View</a:t>
            </a:r>
          </a:p>
          <a:p>
            <a:pPr lvl="1"/>
            <a:r>
              <a:rPr lang="en-GB" altLang="en-US" dirty="0"/>
              <a:t>Dynamic result of one or more relational operations operating on base relations to produce another relation.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9258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541F2-6DC5-6048-84EB-781D733ED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Views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019AE-E456-B34A-89C5-C657EC87A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A virtual relation that does not necessarily actually exist in the database but is produced upon request, at time of request.</a:t>
            </a:r>
          </a:p>
          <a:p>
            <a:endParaRPr lang="en-GB" altLang="en-US" dirty="0"/>
          </a:p>
          <a:p>
            <a:r>
              <a:rPr lang="en-GB" altLang="en-US" dirty="0"/>
              <a:t>Contents of a view are defined as a query on one or more base relations. </a:t>
            </a:r>
          </a:p>
          <a:p>
            <a:endParaRPr lang="en-GB" altLang="en-US" dirty="0"/>
          </a:p>
          <a:p>
            <a:r>
              <a:rPr lang="en-GB" altLang="en-US" dirty="0"/>
              <a:t>Views are dynamic, meaning that changes made to base relations that affect view attributes are immediately reflected in the view.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1805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A178B-3415-F448-9DFD-D974EE22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Views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FB941-E3C0-E747-90D9-77C8FA007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A virtual relation that does not necessarily actually exist in the database but is produced upon request, at time of request.</a:t>
            </a:r>
          </a:p>
          <a:p>
            <a:endParaRPr lang="en-GB" altLang="en-US" dirty="0"/>
          </a:p>
          <a:p>
            <a:r>
              <a:rPr lang="en-GB" altLang="en-US" dirty="0"/>
              <a:t>Contents of a view are defined as a query on one or more base relations. </a:t>
            </a:r>
          </a:p>
          <a:p>
            <a:endParaRPr lang="en-GB" altLang="en-US" dirty="0"/>
          </a:p>
          <a:p>
            <a:r>
              <a:rPr lang="en-GB" altLang="en-US" dirty="0"/>
              <a:t>Views are dynamic, meaning that changes made to base relations that affect view attributes are immediately reflected in the view.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3297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A9062-DB83-AC4D-8627-1853ABD22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Purpose of Views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575BE-11FE-134D-9F2E-8AE0A5B2E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Provides powerful and flexible security mechanism by hiding parts of database from certain users. </a:t>
            </a:r>
          </a:p>
          <a:p>
            <a:endParaRPr lang="en-GB" altLang="en-US" dirty="0"/>
          </a:p>
          <a:p>
            <a:r>
              <a:rPr lang="en-GB" altLang="en-US" dirty="0"/>
              <a:t>Permits users to access data in a customized way, so that same data can be seen by different users in different ways, at same time.</a:t>
            </a:r>
          </a:p>
          <a:p>
            <a:endParaRPr lang="en-GB" altLang="en-US" dirty="0"/>
          </a:p>
          <a:p>
            <a:r>
              <a:rPr lang="en-GB" altLang="en-US" dirty="0"/>
              <a:t>Can simplify complex operations on base relations.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9381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0CB4-3078-E844-96DA-B8A94BC4D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Updating Views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DDF23-3D8F-2F45-8E47-24FAB86C0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All updates to a base relation should be immediately reflected in all views that reference that base relation. </a:t>
            </a:r>
          </a:p>
          <a:p>
            <a:endParaRPr lang="en-GB" altLang="en-US" dirty="0"/>
          </a:p>
          <a:p>
            <a:r>
              <a:rPr lang="en-GB" altLang="en-US" dirty="0"/>
              <a:t>If view is updated, underlying base relation should reflect change.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927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1D928-31F3-A149-9161-505834DDA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5868785" cy="1556724"/>
          </a:xfrm>
        </p:spPr>
        <p:txBody>
          <a:bodyPr anchor="b">
            <a:normAutofit/>
          </a:bodyPr>
          <a:lstStyle/>
          <a:p>
            <a:r>
              <a:rPr lang="en-GB" dirty="0"/>
              <a:t>Relational Database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462DF-5E0D-9047-8709-9B402153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2112" y="2170314"/>
            <a:ext cx="7627088" cy="4212195"/>
          </a:xfrm>
        </p:spPr>
        <p:txBody>
          <a:bodyPr anchor="t"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GB" sz="2400"/>
              <a:t>3 main components</a:t>
            </a:r>
          </a:p>
          <a:p>
            <a:pPr lvl="1">
              <a:lnSpc>
                <a:spcPct val="110000"/>
              </a:lnSpc>
            </a:pPr>
            <a:r>
              <a:rPr lang="en-GB" sz="2400" b="1"/>
              <a:t>Data Structure (how data is represented)</a:t>
            </a:r>
          </a:p>
          <a:p>
            <a:pPr lvl="2">
              <a:lnSpc>
                <a:spcPct val="110000"/>
              </a:lnSpc>
            </a:pPr>
            <a:r>
              <a:rPr lang="en-GB" sz="2400"/>
              <a:t>Data-data diorganisasikan </a:t>
            </a:r>
            <a:r>
              <a:rPr lang="en-US" sz="2400"/>
              <a:t>dalam bentuk table berdimensi dua dan yang terdiri atas baris dan kolom</a:t>
            </a:r>
            <a:endParaRPr lang="en-GB" sz="2400"/>
          </a:p>
          <a:p>
            <a:pPr lvl="1">
              <a:lnSpc>
                <a:spcPct val="110000"/>
              </a:lnSpc>
            </a:pPr>
            <a:r>
              <a:rPr lang="en-GB" sz="2400" b="1"/>
              <a:t>Data integrity (what data is allowed) </a:t>
            </a:r>
          </a:p>
          <a:p>
            <a:pPr lvl="2">
              <a:lnSpc>
                <a:spcPct val="110000"/>
              </a:lnSpc>
            </a:pPr>
            <a:r>
              <a:rPr lang="en-US" sz="2400"/>
              <a:t>Penentuan aturan-aturan bisnis dalam perusahaan yang diterapkan dalam database dengan tujuan menjaga integritas dan konsistensi data ketika dimanipulasi</a:t>
            </a:r>
            <a:endParaRPr lang="en-GB" sz="2400"/>
          </a:p>
          <a:p>
            <a:pPr lvl="1">
              <a:lnSpc>
                <a:spcPct val="110000"/>
              </a:lnSpc>
            </a:pPr>
            <a:r>
              <a:rPr lang="en-GB" sz="2400" b="1"/>
              <a:t>Data manipulation (what you can do with the system)</a:t>
            </a:r>
          </a:p>
          <a:p>
            <a:pPr lvl="2">
              <a:lnSpc>
                <a:spcPct val="110000"/>
              </a:lnSpc>
            </a:pPr>
            <a:r>
              <a:rPr lang="en-US" sz="2400"/>
              <a:t>Berkaitan dengan operasi untuk memanipulasi data (menambah, mengubah dan menghapus data)</a:t>
            </a:r>
            <a:endParaRPr lang="en-US" sz="2400" dirty="0"/>
          </a:p>
        </p:txBody>
      </p:sp>
      <p:pic>
        <p:nvPicPr>
          <p:cNvPr id="7" name="Graphic 6" descr="Table">
            <a:extLst>
              <a:ext uri="{FF2B5EF4-FFF2-40B4-BE49-F238E27FC236}">
                <a16:creationId xmlns:a16="http://schemas.microsoft.com/office/drawing/2014/main" id="{CA2DD96A-A939-44DD-9811-6C7C81659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39200" y="2170315"/>
            <a:ext cx="28956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6595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73806-A0F9-5A42-9598-523AF3D49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Updating Views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1EE9C-F02B-8443-9D67-76A99C921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There are restrictions on types of modifications that can be made through views:</a:t>
            </a:r>
          </a:p>
          <a:p>
            <a:pPr lvl="1"/>
            <a:r>
              <a:rPr lang="en-GB" altLang="en-US" sz="2600" dirty="0"/>
              <a:t>Updates are allowed if query involves a single base relation and contains a candidate key of base relation.</a:t>
            </a:r>
          </a:p>
          <a:p>
            <a:pPr lvl="1"/>
            <a:r>
              <a:rPr lang="en-GB" altLang="en-US" sz="2600" dirty="0"/>
              <a:t>Updates are not allowed involving multiple base relations.</a:t>
            </a:r>
          </a:p>
          <a:p>
            <a:pPr lvl="1"/>
            <a:r>
              <a:rPr lang="en-GB" altLang="en-US" sz="2600" dirty="0"/>
              <a:t>Updates are not allowed involving aggregation or grouping operations.</a:t>
            </a:r>
          </a:p>
          <a:p>
            <a:pPr>
              <a:buClr>
                <a:schemeClr val="tx1"/>
              </a:buClr>
              <a:buFontTx/>
              <a:buChar char="–"/>
            </a:pPr>
            <a:endParaRPr lang="en-GB" altLang="en-US" sz="2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3691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B41E-5404-AA46-AC77-BFE701F42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 dirty="0"/>
              <a:t>Updating Views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D9656-0E6F-0B4D-A267-ABB2F80E7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Classes of views are defined as:</a:t>
            </a:r>
          </a:p>
          <a:p>
            <a:pPr lvl="1"/>
            <a:r>
              <a:rPr lang="en-GB" altLang="en-US" dirty="0"/>
              <a:t>theoretically not updateable;</a:t>
            </a:r>
          </a:p>
          <a:p>
            <a:pPr lvl="1"/>
            <a:r>
              <a:rPr lang="en-GB" altLang="en-US" dirty="0"/>
              <a:t>theoretically updateable;</a:t>
            </a:r>
          </a:p>
          <a:p>
            <a:pPr lvl="1"/>
            <a:r>
              <a:rPr lang="en-GB" altLang="en-US" dirty="0"/>
              <a:t>partially updateable. </a:t>
            </a:r>
          </a:p>
        </p:txBody>
      </p:sp>
    </p:spTree>
    <p:extLst>
      <p:ext uri="{BB962C8B-B14F-4D97-AF65-F5344CB8AC3E}">
        <p14:creationId xmlns:p14="http://schemas.microsoft.com/office/powerpoint/2010/main" val="3827424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5F830-455E-3C43-8DC2-CB2F495EC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/>
              <a:t>Terminology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5A5C8-EC0E-DD4C-887E-88A9D11C8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dirty="0"/>
              <a:t>Relation </a:t>
            </a:r>
            <a:r>
              <a:rPr lang="en-ID" dirty="0"/>
              <a:t>A relation is a table with columns and rows.</a:t>
            </a:r>
          </a:p>
          <a:p>
            <a:pPr lvl="1"/>
            <a:r>
              <a:rPr lang="en-ID" dirty="0"/>
              <a:t>Only applies to logical structure of the database, not the physical structure. </a:t>
            </a:r>
          </a:p>
          <a:p>
            <a:r>
              <a:rPr lang="en-ID" b="1" dirty="0"/>
              <a:t>Attribute </a:t>
            </a:r>
            <a:r>
              <a:rPr lang="en-ID" dirty="0"/>
              <a:t>An attribute is a named column of a relation. </a:t>
            </a:r>
          </a:p>
          <a:p>
            <a:r>
              <a:rPr lang="en-ID" b="1" dirty="0"/>
              <a:t>Domain </a:t>
            </a:r>
            <a:r>
              <a:rPr lang="en-ID" dirty="0"/>
              <a:t>A domain is the set of allowable values for one or more attributes.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62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61B09-C261-3C4E-A003-746A7078E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tIns="0" rIns="0" bIns="0" rtlCol="0" anchor="ctr">
            <a:normAutofit/>
          </a:bodyPr>
          <a:lstStyle/>
          <a:p>
            <a:r>
              <a:rPr lang="en-US" sz="2700" spc="750" dirty="0"/>
              <a:t>Table1 - Characteristics of a Relational Table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B706994-32BE-0D42-ADBB-F4F222F6E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85382"/>
            <a:ext cx="10515600" cy="2631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28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B0267D-BF02-5D40-AD57-88DFF3A8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Instances of  Branch and Staff Relations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F03570-200B-D649-8B37-B08B4138BD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6150" y="2026444"/>
            <a:ext cx="52197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181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1BFE3-99E2-604A-8119-C77D7A7B5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ID"/>
              <a:t>Relational Model</a:t>
            </a:r>
            <a:endParaRPr lang="en-US"/>
          </a:p>
        </p:txBody>
      </p:sp>
      <p:pic>
        <p:nvPicPr>
          <p:cNvPr id="4" name="Picture Placeholder 12" descr="Fig-6-04.png">
            <a:extLst>
              <a:ext uri="{FF2B5EF4-FFF2-40B4-BE49-F238E27FC236}">
                <a16:creationId xmlns:a16="http://schemas.microsoft.com/office/drawing/2014/main" id="{98B018B5-7CBB-254E-B460-7D7912EA1C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51216"/>
          <a:stretch>
            <a:fillRect/>
          </a:stretch>
        </p:blipFill>
        <p:spPr>
          <a:xfrm>
            <a:off x="3544824" y="1690688"/>
            <a:ext cx="6985000" cy="2496814"/>
          </a:xfrm>
          <a:prstGeom prst="rect">
            <a:avLst/>
          </a:prstGeom>
        </p:spPr>
      </p:pic>
      <p:pic>
        <p:nvPicPr>
          <p:cNvPr id="10" name="Picture Placeholder 12" descr="Fig-6-04.png">
            <a:extLst>
              <a:ext uri="{FF2B5EF4-FFF2-40B4-BE49-F238E27FC236}">
                <a16:creationId xmlns:a16="http://schemas.microsoft.com/office/drawing/2014/main" id="{EBB16FEA-6D89-6145-9272-8D20911A4C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455" t="48834" r="24436"/>
          <a:stretch>
            <a:fillRect/>
          </a:stretch>
        </p:blipFill>
        <p:spPr>
          <a:xfrm>
            <a:off x="4828032" y="4187502"/>
            <a:ext cx="3933444" cy="253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64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365A6-04BB-2345-9E56-3B4428594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ID"/>
              <a:t>Figure 1 - A Relational Diagram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A36FE4-48DC-2447-8DF4-2B099FD77A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8550" y="2115344"/>
            <a:ext cx="4914900" cy="3771900"/>
          </a:xfrm>
        </p:spPr>
      </p:pic>
    </p:spTree>
    <p:extLst>
      <p:ext uri="{BB962C8B-B14F-4D97-AF65-F5344CB8AC3E}">
        <p14:creationId xmlns:p14="http://schemas.microsoft.com/office/powerpoint/2010/main" val="3827277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1618</Words>
  <Application>Microsoft Macintosh PowerPoint</Application>
  <PresentationFormat>Widescreen</PresentationFormat>
  <Paragraphs>213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GillSans</vt:lpstr>
      <vt:lpstr>Office Theme</vt:lpstr>
      <vt:lpstr>Relational Model</vt:lpstr>
      <vt:lpstr>Objectives</vt:lpstr>
      <vt:lpstr>Relational Model</vt:lpstr>
      <vt:lpstr>Relational Database Model</vt:lpstr>
      <vt:lpstr>Terminology </vt:lpstr>
      <vt:lpstr>Table1 - Characteristics of a Relational Table</vt:lpstr>
      <vt:lpstr>Instances of  Branch and Staff Relations</vt:lpstr>
      <vt:lpstr>Relational Model</vt:lpstr>
      <vt:lpstr>Figure 1 - A Relational Diagram </vt:lpstr>
      <vt:lpstr>Examples of Attribute Domains</vt:lpstr>
      <vt:lpstr>Terminology </vt:lpstr>
      <vt:lpstr>Alternative Terminology for Relational Model</vt:lpstr>
      <vt:lpstr>Database Relations</vt:lpstr>
      <vt:lpstr>Properties of Relations</vt:lpstr>
      <vt:lpstr>Properties of Relations</vt:lpstr>
      <vt:lpstr>Relational Keys </vt:lpstr>
      <vt:lpstr>Relational Keys </vt:lpstr>
      <vt:lpstr>Relational Database Schemas</vt:lpstr>
      <vt:lpstr>Relational Model</vt:lpstr>
      <vt:lpstr>Relational Database Management  System(RDBMS) </vt:lpstr>
      <vt:lpstr>Integrity Constraints </vt:lpstr>
      <vt:lpstr>Integrity Constraints</vt:lpstr>
      <vt:lpstr>Integrity Constraints</vt:lpstr>
      <vt:lpstr>Integrity Rules</vt:lpstr>
      <vt:lpstr>Integrity Rules</vt:lpstr>
      <vt:lpstr>An Illustration of Integrity Rules</vt:lpstr>
      <vt:lpstr>Ways to Handle Nulls</vt:lpstr>
      <vt:lpstr>Foreign Keys Example 2</vt:lpstr>
      <vt:lpstr>Foreign Keys Example 3</vt:lpstr>
      <vt:lpstr>Ways to Handle NullsReferential Integrity</vt:lpstr>
      <vt:lpstr>Referential Integrity - Example</vt:lpstr>
      <vt:lpstr>RESTRICT</vt:lpstr>
      <vt:lpstr>CASCADE</vt:lpstr>
      <vt:lpstr>NULLIFY</vt:lpstr>
      <vt:lpstr>Views</vt:lpstr>
      <vt:lpstr>Views</vt:lpstr>
      <vt:lpstr>Views</vt:lpstr>
      <vt:lpstr>Purpose of Views</vt:lpstr>
      <vt:lpstr>Updating Views</vt:lpstr>
      <vt:lpstr>Updating Views</vt:lpstr>
      <vt:lpstr>Updating Views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Relational Model</dc:title>
  <dc:creator>sarahpurnamawati@gmail.com</dc:creator>
  <cp:lastModifiedBy>sarahpurnamawati@gmail.com</cp:lastModifiedBy>
  <cp:revision>11</cp:revision>
  <dcterms:created xsi:type="dcterms:W3CDTF">2021-08-29T01:27:36Z</dcterms:created>
  <dcterms:modified xsi:type="dcterms:W3CDTF">2021-09-13T01:30:29Z</dcterms:modified>
</cp:coreProperties>
</file>

<file path=docProps/thumbnail.jpeg>
</file>